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modernComment_148_7BA41613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4B_AD9D9E23.xml" ContentType="application/vnd.ms-powerpoint.comments+xml"/>
  <Override PartName="/ppt/comments/modernComment_14C_1BEEB51D.xml" ContentType="application/vnd.ms-powerpoint.comment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4E_A6EDBB77.xml" ContentType="application/vnd.ms-powerpoint.comments+xml"/>
  <Override PartName="/ppt/comments/modernComment_14F_1D9D9015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omments/modernComment_157_9866E03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47_DC7C346A.xml" ContentType="application/vnd.ms-powerpoint.comments+xml"/>
  <Override PartName="/ppt/comments/modernComment_153_1F3E8D55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3"/>
  </p:notesMasterIdLst>
  <p:handoutMasterIdLst>
    <p:handoutMasterId r:id="rId34"/>
  </p:handoutMasterIdLst>
  <p:sldIdLst>
    <p:sldId id="256" r:id="rId3"/>
    <p:sldId id="296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43" r:id="rId13"/>
    <p:sldId id="351" r:id="rId14"/>
    <p:sldId id="340" r:id="rId15"/>
    <p:sldId id="327" r:id="rId16"/>
    <p:sldId id="339" r:id="rId17"/>
    <p:sldId id="305" r:id="rId18"/>
    <p:sldId id="344" r:id="rId19"/>
    <p:sldId id="302" r:id="rId20"/>
    <p:sldId id="261" r:id="rId21"/>
    <p:sldId id="299" r:id="rId22"/>
    <p:sldId id="300" r:id="rId23"/>
    <p:sldId id="301" r:id="rId24"/>
    <p:sldId id="266" r:id="rId25"/>
    <p:sldId id="267" r:id="rId26"/>
    <p:sldId id="345" r:id="rId27"/>
    <p:sldId id="346" r:id="rId28"/>
    <p:sldId id="310" r:id="rId29"/>
    <p:sldId id="347" r:id="rId30"/>
    <p:sldId id="348" r:id="rId31"/>
    <p:sldId id="349" r:id="rId32"/>
  </p:sldIdLst>
  <p:sldSz cx="12192000" cy="6858000"/>
  <p:notesSz cx="6858000" cy="9144000"/>
  <p:embeddedFontLst>
    <p:embeddedFont>
      <p:font typeface="a타이틀고딕2" panose="02020600000000000000" pitchFamily="18" charset="-127"/>
      <p:regular r:id="rId35"/>
    </p:embeddedFont>
    <p:embeddedFont>
      <p:font typeface="a타이틀고딕4" panose="02020600000000000000" pitchFamily="18" charset="-127"/>
      <p:regular r:id="rId36"/>
    </p:embeddedFont>
    <p:embeddedFont>
      <p:font typeface="a타이틀고딕5" panose="02020600000000000000" pitchFamily="18" charset="-127"/>
      <p:regular r:id="rId37"/>
    </p:embeddedFont>
    <p:embeddedFont>
      <p:font typeface="Bell MT" panose="02020503060305020303" pitchFamily="18" charset="0"/>
      <p:regular r:id="rId38"/>
      <p:bold r:id="rId39"/>
      <p:italic r:id="rId40"/>
    </p:embeddedFont>
    <p:embeddedFont>
      <p:font typeface="HY견고딕" panose="02030600000101010101" pitchFamily="18" charset="-127"/>
      <p:regular r:id="rId41"/>
    </p:embeddedFont>
    <p:embeddedFont>
      <p:font typeface="NanumBarunGothic" panose="020B0603020101020101" pitchFamily="50" charset="-127"/>
      <p:regular r:id="rId42"/>
      <p:bold r:id="rId43"/>
    </p:embeddedFont>
    <p:embeddedFont>
      <p:font typeface="나눔고딕" panose="020D0604000000000000" pitchFamily="50" charset="-127"/>
      <p:regular r:id="rId44"/>
      <p:bold r:id="rId45"/>
    </p:embeddedFont>
    <p:embeddedFont>
      <p:font typeface="나눔고딕 ExtraBold" panose="020D0904000000000000" pitchFamily="50" charset="-127"/>
      <p:bold r:id="rId46"/>
    </p:embeddedFont>
    <p:embeddedFont>
      <p:font typeface="나눔바른고딕" panose="020B0603020101020101" pitchFamily="50" charset="-127"/>
      <p:regular r:id="rId4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929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orient="horz" pos="482" userDrawn="1">
          <p15:clr>
            <a:srgbClr val="A4A3A4"/>
          </p15:clr>
        </p15:guide>
        <p15:guide id="4" orient="horz" pos="3929" userDrawn="1">
          <p15:clr>
            <a:srgbClr val="A4A3A4"/>
          </p15:clr>
        </p15:guide>
        <p15:guide id="5" orient="horz" pos="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1D210D-B029-2B99-E5EB-DDCB648EF54E}" name="Jang sumyeong" initials="Js" userId="5f69af85319de075" providerId="Windows Live"/>
  <p188:author id="{A4869831-D85A-4A19-64C8-1A7F541DDE1F}" name="고 다영" initials="고다" userId="d14d2cb95edb0144" providerId="Windows Live"/>
  <p188:author id="{0EB59749-F50E-BCF0-C921-6243920FCD58}" name="Lee Hyeonhee" initials="LH" userId="7db9a71de93da4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91"/>
    <a:srgbClr val="E7E6E6"/>
    <a:srgbClr val="D9D9D9"/>
    <a:srgbClr val="EDEDED"/>
    <a:srgbClr val="BDD7EE"/>
    <a:srgbClr val="80B2DF"/>
    <a:srgbClr val="FFFFFF"/>
    <a:srgbClr val="5195D3"/>
    <a:srgbClr val="5B9BD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52" autoAdjust="0"/>
    <p:restoredTop sz="94706" autoAdjust="0"/>
  </p:normalViewPr>
  <p:slideViewPr>
    <p:cSldViewPr snapToGrid="0" showGuides="1">
      <p:cViewPr varScale="1">
        <p:scale>
          <a:sx n="58" d="100"/>
          <a:sy n="58" d="100"/>
        </p:scale>
        <p:origin x="48" y="1224"/>
      </p:cViewPr>
      <p:guideLst>
        <p:guide pos="4929"/>
        <p:guide pos="234"/>
        <p:guide orient="horz" pos="482"/>
        <p:guide orient="horz" pos="3929"/>
        <p:guide orient="horz" pos="7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gsumyeong\Downloads\&#4363;&#4449;&#4523;&#4354;&#4455;&#4540;&#4370;&#4449;&#4361;&#4454;&#4363;&#446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gsumyeong\Downloads\&#4363;&#4449;&#4523;&#4354;&#4455;&#4540;&#4370;&#4449;&#4361;&#4454;&#4363;&#4461;%20(2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pPr>
            <a:r>
              <a:rPr lang="ko-KR"/>
              <a:t>핵심 인자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spPr>
            <a:solidFill>
              <a:srgbClr val="005891"/>
            </a:solidFill>
            <a:ln>
              <a:noFill/>
            </a:ln>
            <a:effectLst/>
          </c:spPr>
          <c:invertIfNegative val="0"/>
          <c:cat>
            <c:strRef>
              <c:f>Sheet2!$B$1:$D$1</c:f>
              <c:strCache>
                <c:ptCount val="3"/>
                <c:pt idx="0">
                  <c:v>GB</c:v>
                </c:pt>
                <c:pt idx="1">
                  <c:v>RF</c:v>
                </c:pt>
                <c:pt idx="2">
                  <c:v>DT</c:v>
                </c:pt>
              </c:strCache>
            </c:strRef>
          </c:cat>
          <c:val>
            <c:numRef>
              <c:f>Sheet2!$B$2:$D$2</c:f>
              <c:numCache>
                <c:formatCode>General</c:formatCode>
                <c:ptCount val="3"/>
                <c:pt idx="0">
                  <c:v>70</c:v>
                </c:pt>
                <c:pt idx="1">
                  <c:v>70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47-4266-A3EE-01B3C65B0F6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647-4266-A3EE-01B3C65B0F67}"/>
              </c:ext>
            </c:extLst>
          </c:dPt>
          <c:dPt>
            <c:idx val="1"/>
            <c:invertIfNegative val="0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647-4266-A3EE-01B3C65B0F67}"/>
              </c:ext>
            </c:extLst>
          </c:dPt>
          <c:dPt>
            <c:idx val="2"/>
            <c:invertIfNegative val="0"/>
            <c:bubble3D val="0"/>
            <c:spPr>
              <a:solidFill>
                <a:srgbClr val="EDEDE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647-4266-A3EE-01B3C65B0F67}"/>
              </c:ext>
            </c:extLst>
          </c:dPt>
          <c:cat>
            <c:strRef>
              <c:f>Sheet2!$B$1:$D$1</c:f>
              <c:strCache>
                <c:ptCount val="3"/>
                <c:pt idx="0">
                  <c:v>GB</c:v>
                </c:pt>
                <c:pt idx="1">
                  <c:v>RF</c:v>
                </c:pt>
                <c:pt idx="2">
                  <c:v>DT</c:v>
                </c:pt>
              </c:strCache>
            </c:strRef>
          </c:cat>
          <c:val>
            <c:numRef>
              <c:f>Sheet2!$B$3:$D$3</c:f>
              <c:numCache>
                <c:formatCode>General</c:formatCode>
                <c:ptCount val="3"/>
                <c:pt idx="0">
                  <c:v>8</c:v>
                </c:pt>
                <c:pt idx="1">
                  <c:v>10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647-4266-A3EE-01B3C65B0F67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EDE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647-4266-A3EE-01B3C65B0F67}"/>
              </c:ext>
            </c:extLst>
          </c:dPt>
          <c:dPt>
            <c:idx val="1"/>
            <c:invertIfNegative val="0"/>
            <c:bubble3D val="0"/>
            <c:spPr>
              <a:solidFill>
                <a:srgbClr val="EDEDE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647-4266-A3EE-01B3C65B0F67}"/>
              </c:ext>
            </c:extLst>
          </c:dPt>
          <c:cat>
            <c:strRef>
              <c:f>Sheet2!$B$1:$D$1</c:f>
              <c:strCache>
                <c:ptCount val="3"/>
                <c:pt idx="0">
                  <c:v>GB</c:v>
                </c:pt>
                <c:pt idx="1">
                  <c:v>RF</c:v>
                </c:pt>
                <c:pt idx="2">
                  <c:v>DT</c:v>
                </c:pt>
              </c:strCache>
            </c:strRef>
          </c:cat>
          <c:val>
            <c:numRef>
              <c:f>Sheet2!$B$4:$D$4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647-4266-A3EE-01B3C65B0F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29060863"/>
        <c:axId val="629062511"/>
      </c:barChart>
      <c:catAx>
        <c:axId val="6290608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pPr>
            <a:endParaRPr lang="ko-KR"/>
          </a:p>
        </c:txPr>
        <c:crossAx val="629062511"/>
        <c:crosses val="autoZero"/>
        <c:auto val="1"/>
        <c:lblAlgn val="ctr"/>
        <c:lblOffset val="100"/>
        <c:noMultiLvlLbl val="0"/>
      </c:catAx>
      <c:valAx>
        <c:axId val="6290625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pPr>
            <a:endParaRPr lang="ko-KR"/>
          </a:p>
        </c:txPr>
        <c:crossAx val="629060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NanumBarunGothic" panose="020B0603020101020101" pitchFamily="34" charset="-127"/>
          <a:ea typeface="NanumBarunGothic" panose="020B060302010102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pPr>
            <a:r>
              <a:rPr lang="ko-KR"/>
              <a:t>핵심 인자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spPr>
            <a:solidFill>
              <a:srgbClr val="005891"/>
            </a:solidFill>
            <a:ln>
              <a:noFill/>
            </a:ln>
            <a:effectLst/>
          </c:spPr>
          <c:invertIfNegative val="0"/>
          <c:cat>
            <c:strRef>
              <c:f>Sheet2!$B$1:$D$1</c:f>
              <c:strCache>
                <c:ptCount val="3"/>
                <c:pt idx="0">
                  <c:v>GB</c:v>
                </c:pt>
                <c:pt idx="1">
                  <c:v>RF</c:v>
                </c:pt>
                <c:pt idx="2">
                  <c:v>DT</c:v>
                </c:pt>
              </c:strCache>
            </c:strRef>
          </c:cat>
          <c:val>
            <c:numRef>
              <c:f>Sheet2!$B$2:$D$2</c:f>
              <c:numCache>
                <c:formatCode>General</c:formatCode>
                <c:ptCount val="3"/>
                <c:pt idx="0">
                  <c:v>120</c:v>
                </c:pt>
                <c:pt idx="1">
                  <c:v>86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CE-485D-9664-00BA9D114E94}"/>
            </c:ext>
          </c:extLst>
        </c:ser>
        <c:ser>
          <c:idx val="1"/>
          <c:order val="1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Sheet2!$B$1:$D$1</c:f>
              <c:strCache>
                <c:ptCount val="3"/>
                <c:pt idx="0">
                  <c:v>GB</c:v>
                </c:pt>
                <c:pt idx="1">
                  <c:v>RF</c:v>
                </c:pt>
                <c:pt idx="2">
                  <c:v>DT</c:v>
                </c:pt>
              </c:strCache>
            </c:strRef>
          </c:cat>
          <c:val>
            <c:numRef>
              <c:f>Sheet2!$B$3:$D$3</c:f>
              <c:numCache>
                <c:formatCode>General</c:formatCode>
                <c:ptCount val="3"/>
                <c:pt idx="0">
                  <c:v>79</c:v>
                </c:pt>
                <c:pt idx="1">
                  <c:v>66</c:v>
                </c:pt>
                <c:pt idx="2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CE-485D-9664-00BA9D114E94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BCE-485D-9664-00BA9D114E94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BBCE-485D-9664-00BA9D114E94}"/>
              </c:ext>
            </c:extLst>
          </c:dPt>
          <c:dPt>
            <c:idx val="2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BCE-485D-9664-00BA9D114E94}"/>
              </c:ext>
            </c:extLst>
          </c:dPt>
          <c:cat>
            <c:strRef>
              <c:f>Sheet2!$B$1:$D$1</c:f>
              <c:strCache>
                <c:ptCount val="3"/>
                <c:pt idx="0">
                  <c:v>GB</c:v>
                </c:pt>
                <c:pt idx="1">
                  <c:v>RF</c:v>
                </c:pt>
                <c:pt idx="2">
                  <c:v>DT</c:v>
                </c:pt>
              </c:strCache>
            </c:strRef>
          </c:cat>
          <c:val>
            <c:numRef>
              <c:f>Sheet2!$B$4:$D$4</c:f>
              <c:numCache>
                <c:formatCode>General</c:formatCode>
                <c:ptCount val="3"/>
                <c:pt idx="0">
                  <c:v>65</c:v>
                </c:pt>
                <c:pt idx="1">
                  <c:v>53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BCE-485D-9664-00BA9D114E94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DD7EE">
                  <a:alpha val="72941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BCE-485D-9664-00BA9D114E94}"/>
              </c:ext>
            </c:extLst>
          </c:dPt>
          <c:dPt>
            <c:idx val="1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BBCE-485D-9664-00BA9D114E94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BCE-485D-9664-00BA9D114E94}"/>
              </c:ext>
            </c:extLst>
          </c:dPt>
          <c:cat>
            <c:strRef>
              <c:f>Sheet2!$B$1:$D$1</c:f>
              <c:strCache>
                <c:ptCount val="3"/>
                <c:pt idx="0">
                  <c:v>GB</c:v>
                </c:pt>
                <c:pt idx="1">
                  <c:v>RF</c:v>
                </c:pt>
                <c:pt idx="2">
                  <c:v>DT</c:v>
                </c:pt>
              </c:strCache>
            </c:strRef>
          </c:cat>
          <c:val>
            <c:numRef>
              <c:f>Sheet2!$B$5:$D$5</c:f>
              <c:numCache>
                <c:formatCode>General</c:formatCode>
                <c:ptCount val="3"/>
                <c:pt idx="0">
                  <c:v>56</c:v>
                </c:pt>
                <c:pt idx="1">
                  <c:v>38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BCE-485D-9664-00BA9D114E94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BCE-485D-9664-00BA9D114E94}"/>
              </c:ext>
            </c:extLst>
          </c:dPt>
          <c:dPt>
            <c:idx val="1"/>
            <c:invertIfNegative val="0"/>
            <c:bubble3D val="0"/>
            <c:spPr>
              <a:solidFill>
                <a:srgbClr val="BDD7E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BBCE-485D-9664-00BA9D114E94}"/>
              </c:ext>
            </c:extLst>
          </c:dPt>
          <c:dPt>
            <c:idx val="2"/>
            <c:invertIfNegative val="0"/>
            <c:bubble3D val="0"/>
            <c:spPr>
              <a:solidFill>
                <a:srgbClr val="BDD7E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BCE-485D-9664-00BA9D114E94}"/>
              </c:ext>
            </c:extLst>
          </c:dPt>
          <c:cat>
            <c:strRef>
              <c:f>Sheet2!$B$1:$D$1</c:f>
              <c:strCache>
                <c:ptCount val="3"/>
                <c:pt idx="0">
                  <c:v>GB</c:v>
                </c:pt>
                <c:pt idx="1">
                  <c:v>RF</c:v>
                </c:pt>
                <c:pt idx="2">
                  <c:v>DT</c:v>
                </c:pt>
              </c:strCache>
            </c:strRef>
          </c:cat>
          <c:val>
            <c:numRef>
              <c:f>Sheet2!$B$6:$D$6</c:f>
              <c:numCache>
                <c:formatCode>General</c:formatCode>
                <c:ptCount val="3"/>
                <c:pt idx="0">
                  <c:v>13</c:v>
                </c:pt>
                <c:pt idx="1">
                  <c:v>23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BCE-485D-9664-00BA9D114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29060863"/>
        <c:axId val="629062511"/>
      </c:barChart>
      <c:catAx>
        <c:axId val="6290608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pPr>
            <a:endParaRPr lang="ko-KR"/>
          </a:p>
        </c:txPr>
        <c:crossAx val="629062511"/>
        <c:crosses val="autoZero"/>
        <c:auto val="1"/>
        <c:lblAlgn val="ctr"/>
        <c:lblOffset val="100"/>
        <c:noMultiLvlLbl val="0"/>
      </c:catAx>
      <c:valAx>
        <c:axId val="6290625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pPr>
            <a:endParaRPr lang="ko-KR"/>
          </a:p>
        </c:txPr>
        <c:crossAx val="629060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NanumBarunGothic" panose="020B0603020101020101" pitchFamily="34" charset="-127"/>
          <a:ea typeface="NanumBarunGothic" panose="020B0603020101020101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47_DC7C34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985EA3-0C26-44E1-9F12-C354D5227767}" authorId="{051D210D-B029-2B99-E5EB-DDCB648EF54E}" status="resolved" created="2022-11-17T07:15:51.09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99127402" sldId="327"/>
      <ac:picMk id="1026" creationId="{5E1BC700-C0FC-28AA-FF6D-32F05221C357}"/>
    </ac:deMkLst>
    <p188:txBody>
      <a:bodyPr/>
      <a:lstStyle/>
      <a:p>
        <a:r>
          <a:rPr lang="ko-KR" altLang="en-US"/>
          <a:t>현지</a:t>
        </a:r>
      </a:p>
    </p188:txBody>
  </p188:cm>
</p188:cmLst>
</file>

<file path=ppt/comments/modernComment_148_7BA416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9A9A06-9A67-4F6D-939A-C43183B46531}" authorId="{A4869831-D85A-4A19-64C8-1A7F541DDE1F}" status="resolved" created="2022-11-17T12:23:09.41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74351123" sldId="328"/>
      <ac:spMk id="4" creationId="{608453FD-1703-0CFB-DD30-AABD70FE9624}"/>
    </ac:deMkLst>
    <p188:txBody>
      <a:bodyPr/>
      <a:lstStyle/>
      <a:p>
        <a:r>
          <a:rPr lang="ko-KR" altLang="en-US"/>
          <a:t>빼냐 안뺴냐?</a:t>
        </a:r>
      </a:p>
    </p188:txBody>
  </p188:cm>
  <p188:cm id="{AB8A8879-0C61-4CE2-AD17-CDF7C3F82CAA}" authorId="{A4869831-D85A-4A19-64C8-1A7F541DDE1F}" status="resolved" created="2022-11-17T12:48:42.634" complete="100000">
    <pc:sldMkLst xmlns:pc="http://schemas.microsoft.com/office/powerpoint/2013/main/command">
      <pc:docMk/>
      <pc:sldMk cId="2074351123" sldId="328"/>
    </pc:sldMkLst>
    <p188:txBody>
      <a:bodyPr/>
      <a:lstStyle/>
      <a:p>
        <a:r>
          <a:rPr lang="ko-KR" altLang="en-US"/>
          <a:t>불량률 불량 판단?</a:t>
        </a:r>
      </a:p>
    </p188:txBody>
  </p188:cm>
</p188:cmLst>
</file>

<file path=ppt/comments/modernComment_14B_AD9D9E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83DAD7-467A-4541-8B0A-A12FC3B30DCF}" authorId="{A4869831-D85A-4A19-64C8-1A7F541DDE1F}" status="resolved" created="2022-11-17T12:23:57.29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12788003" sldId="331"/>
      <ac:spMk id="3" creationId="{87614CCC-CBCC-0177-981E-6279A0B6D1D4}"/>
    </ac:deMkLst>
    <p188:txBody>
      <a:bodyPr/>
      <a:lstStyle/>
      <a:p>
        <a:r>
          <a:rPr lang="ko-KR" altLang="en-US"/>
          <a:t>목차?</a:t>
        </a:r>
      </a:p>
    </p188:txBody>
  </p188:cm>
</p188:cmLst>
</file>

<file path=ppt/comments/modernComment_14C_1BEEB5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EC569C-D15F-44F6-A598-50F2F613F2D0}" authorId="{A4869831-D85A-4A19-64C8-1A7F541DDE1F}" status="resolved" created="2022-11-16T06:04:05.391" complete="100000">
    <pc:sldMkLst xmlns:pc="http://schemas.microsoft.com/office/powerpoint/2013/main/command">
      <pc:docMk/>
      <pc:sldMk cId="1800781283" sldId="288"/>
    </pc:sldMkLst>
    <p188:txBody>
      <a:bodyPr/>
      <a:lstStyle/>
      <a:p>
        <a:r>
          <a:rPr lang="ko-KR" altLang="en-US"/>
          <a:t>1 목적 - 단어 다듬기
2 가설검정 삭제
3 불량률이 어떻게 계산되는지
4 영향인자도출 - DT, 아래거 복사해서 넣어라
5 로지스틱 회귀분석 - 선형관계는 아니니까 검토는 했지만 예측모델에 반영하지 않았다 라는 언급이 필요함. 
5 모델을 이용한 불량률 예측 언어 바꾸고 로지스틱 회귀분석 삭제해라
로지스틱 회귀분석 참조용으로만 사용했다</a:t>
        </a:r>
      </a:p>
    </p188:txBody>
  </p188:cm>
  <p188:cm id="{ECCE0412-28AD-4E6C-A64A-F2AC183CA07D}" authorId="{051D210D-B029-2B99-E5EB-DDCB648EF54E}" status="resolved" created="2022-11-17T07:20:05.472" complete="100000">
    <pc:sldMkLst xmlns:pc="http://schemas.microsoft.com/office/powerpoint/2013/main/command">
      <pc:docMk/>
      <pc:sldMk cId="3722491938" sldId="326"/>
    </pc:sldMkLst>
    <p188:txBody>
      <a:bodyPr/>
      <a:lstStyle/>
      <a:p>
        <a:r>
          <a:rPr lang="ko-KR" altLang="en-US"/>
          <a:t>하나</a:t>
        </a:r>
      </a:p>
    </p188:txBody>
  </p188:cm>
  <p188:cm id="{D9BF9FEB-2706-4F7A-8273-AFBA2D1F31B1}" authorId="{A4869831-D85A-4A19-64C8-1A7F541DDE1F}" status="resolved" created="2022-11-17T12:26:25.61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68628765" sldId="332"/>
      <ac:spMk id="6" creationId="{D416B48C-DF6E-3127-505E-FDC1F31AB697}"/>
      <ac:txMk cp="35" len="1">
        <ac:context len="81" hash="4048446944"/>
      </ac:txMk>
    </ac:txMkLst>
    <p188:pos x="3258296" y="525678"/>
    <p188:txBody>
      <a:bodyPr/>
      <a:lstStyle/>
      <a:p>
        <a:r>
          <a:rPr lang="ko-KR" altLang="en-US"/>
          <a:t>??</a:t>
        </a:r>
      </a:p>
    </p188:txBody>
  </p188:cm>
</p188:cmLst>
</file>

<file path=ppt/comments/modernComment_14E_A6EDBB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B5F189-9C72-49BD-AA5D-42AE019E85EC}" authorId="{A4869831-D85A-4A19-64C8-1A7F541DDE1F}" status="resolved" created="2022-11-16T05:07:33.22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5740960" sldId="292"/>
      <ac:spMk id="11" creationId="{84999033-49AF-472D-47A7-AED62AB72DE1}"/>
    </ac:deMkLst>
    <p188:txBody>
      <a:bodyPr/>
      <a:lstStyle/>
      <a:p>
        <a:r>
          <a:rPr lang="ko-KR" altLang="en-US"/>
          <a:t>문장 수정 예정</a:t>
        </a:r>
      </a:p>
    </p188:txBody>
  </p188:cm>
  <p188:cm id="{C5774232-FD65-4898-96C2-CC76908FEAB4}" authorId="{A4869831-D85A-4A19-64C8-1A7F541DDE1F}" status="resolved" created="2022-11-16T06:08:28.95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5740960" sldId="292"/>
      <ac:spMk id="16" creationId="{8004DC0C-9131-DA7F-269E-457C5892A50D}"/>
    </ac:deMkLst>
    <p188:txBody>
      <a:bodyPr/>
      <a:lstStyle/>
      <a:p>
        <a:r>
          <a:rPr lang="ko-KR" altLang="en-US"/>
          <a:t>카이제곱 검정, 분산분석 결과 
표 만들어서 불량률 불량판단 카이제곱 아노바 P-VALUE &lt;0.05 
카이제곱 분산분석 분리. 
EDGE 영역이 어떻고 저떻고 하는 그 논문 들어갈 말
"""연결 고리"""</a:t>
        </a:r>
      </a:p>
    </p188:txBody>
  </p188:cm>
  <p188:cm id="{C0D38D4D-5A84-4236-8F82-E4704EDE7D3C}" authorId="{051D210D-B029-2B99-E5EB-DDCB648EF54E}" status="resolved" created="2022-11-17T07:19:10.578" complete="100000">
    <pc:sldMkLst xmlns:pc="http://schemas.microsoft.com/office/powerpoint/2013/main/command">
      <pc:docMk/>
      <pc:sldMk cId="345740960" sldId="292"/>
    </pc:sldMkLst>
    <p188:txBody>
      <a:bodyPr/>
      <a:lstStyle/>
      <a:p>
        <a:r>
          <a:rPr lang="ko-KR" altLang="en-US"/>
          <a:t>현지</a:t>
        </a:r>
      </a:p>
    </p188:txBody>
  </p188:cm>
  <p188:cm id="{16BA707F-7AC6-4E96-90DD-B987409799E0}" authorId="{A4869831-D85A-4A19-64C8-1A7F541DDE1F}" status="resolved" created="2022-11-17T12:30:32.30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00597879" sldId="334"/>
      <ac:spMk id="43" creationId="{00827199-9639-E39B-0F43-430082283E51}"/>
      <ac:txMk cp="19" len="15">
        <ac:context len="71" hash="2990670946"/>
      </ac:txMk>
    </ac:txMkLst>
    <p188:pos x="4116428" y="274350"/>
    <p188:txBody>
      <a:bodyPr/>
      <a:lstStyle/>
      <a:p>
        <a:r>
          <a:rPr lang="ko-KR" altLang="en-US"/>
          <a:t>이렇게 쓰는 것?  혹은 P-VALUE가 0.001로 0,05보다 작으므로 유의미하다라고 적을 것?</a:t>
        </a:r>
      </a:p>
    </p188:txBody>
  </p188:cm>
  <p188:cm id="{9AE16F60-3BF5-4F5A-8ACB-FBE852E2EA72}" authorId="{A4869831-D85A-4A19-64C8-1A7F541DDE1F}" status="resolved" created="2022-11-17T13:09:10.001" complete="100000">
    <pc:sldMkLst xmlns:pc="http://schemas.microsoft.com/office/powerpoint/2013/main/command">
      <pc:docMk/>
      <pc:sldMk cId="2800597879" sldId="334"/>
    </pc:sldMkLst>
    <p188:txBody>
      <a:bodyPr/>
      <a:lstStyle/>
      <a:p>
        <a:r>
          <a:rPr lang="ko-KR" altLang="en-US"/>
          <a:t>수정</a:t>
        </a:r>
      </a:p>
    </p188:txBody>
  </p188:cm>
  <p188:cm id="{1F654993-B75E-4FB6-87D2-A83BE80F6658}" authorId="{A4869831-D85A-4A19-64C8-1A7F541DDE1F}" created="2022-11-18T00:31:56.4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00597879" sldId="334"/>
      <ac:spMk id="43" creationId="{00827199-9639-E39B-0F43-430082283E51}"/>
      <ac:txMk cp="29" len="5">
        <ac:context len="71" hash="2990670946"/>
      </ac:txMk>
    </ac:txMkLst>
    <p188:pos x="3686355" y="273418"/>
    <p188:txBody>
      <a:bodyPr/>
      <a:lstStyle/>
      <a:p>
        <a:r>
          <a:rPr lang="ko-KR" altLang="en-US"/>
          <a:t>0.01? 0.001?</a:t>
        </a:r>
      </a:p>
    </p188:txBody>
  </p188:cm>
</p188:cmLst>
</file>

<file path=ppt/comments/modernComment_14F_1D9D90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8DFA5D-021D-4F98-99E9-D5A386566D74}" authorId="{A4869831-D85A-4A19-64C8-1A7F541DDE1F}" status="resolved" created="2022-11-16T05:07:33.22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96865301" sldId="335"/>
      <ac:spMk id="11" creationId="{33A4AB18-F20C-37CA-39A4-AD29C6D3A021}"/>
    </ac:deMkLst>
    <p188:txBody>
      <a:bodyPr/>
      <a:lstStyle/>
      <a:p>
        <a:r>
          <a:rPr lang="ko-KR" altLang="en-US"/>
          <a:t>문장 수정 예정</a:t>
        </a:r>
      </a:p>
    </p188:txBody>
  </p188:cm>
  <p188:cm id="{CF8E2B5C-1465-4964-832F-1FF96BA2D071}" authorId="{A4869831-D85A-4A19-64C8-1A7F541DDE1F}" status="resolved" created="2022-11-16T06:08:28.95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96865301" sldId="335"/>
      <ac:spMk id="16" creationId="{88EE3DF9-4CCA-445D-8B52-4AA4EBD947B5}"/>
    </ac:deMkLst>
    <p188:txBody>
      <a:bodyPr/>
      <a:lstStyle/>
      <a:p>
        <a:r>
          <a:rPr lang="ko-KR" altLang="en-US"/>
          <a:t>카이제곱 검정, 분산분석 결과 
표 만들어서 불량률 불량판단 카이제곱 아노바 P-VALUE &lt;0.05 
카이제곱 분산분석 분리. 
EDGE 영역이 어떻고 저떻고 하는 그 논문 들어갈 말
"""연결 고리"""</a:t>
        </a:r>
      </a:p>
    </p188:txBody>
  </p188:cm>
  <p188:cm id="{EE149213-11F4-4583-9E97-E06FBCA967F5}" authorId="{A4869831-D85A-4A19-64C8-1A7F541DDE1F}" status="resolved" created="2022-11-17T13:15:21.711" complete="100000">
    <pc:sldMkLst xmlns:pc="http://schemas.microsoft.com/office/powerpoint/2013/main/command">
      <pc:docMk/>
      <pc:sldMk cId="496865301" sldId="335"/>
    </pc:sldMkLst>
    <p188:replyLst>
      <p188:reply id="{21227269-2A26-4A19-9B94-7EACF9303BB9}" authorId="{A4869831-D85A-4A19-64C8-1A7F541DDE1F}" created="2022-11-17T14:36:58.750">
        <p188:txBody>
          <a:bodyPr/>
          <a:lstStyle/>
          <a:p>
            <a:r>
              <a:rPr lang="ko-KR" altLang="en-US"/>
              <a:t>수명, 현희</a:t>
            </a:r>
          </a:p>
        </p188:txBody>
      </p188:reply>
    </p188:replyLst>
    <p188:txBody>
      <a:bodyPr/>
      <a:lstStyle/>
      <a:p>
        <a:r>
          <a:rPr lang="ko-KR" altLang="en-US"/>
          <a:t>대폭 수정</a:t>
        </a:r>
      </a:p>
    </p188:txBody>
  </p188:cm>
  <p188:cm id="{465233A1-8AFB-40DD-935F-9DBB23924843}" authorId="{A4869831-D85A-4A19-64C8-1A7F541DDE1F}" created="2022-11-17T17:21:17.430">
    <pc:sldMkLst xmlns:pc="http://schemas.microsoft.com/office/powerpoint/2013/main/command">
      <pc:docMk/>
      <pc:sldMk cId="496865301" sldId="335"/>
    </pc:sldMkLst>
    <p188:txBody>
      <a:bodyPr/>
      <a:lstStyle/>
      <a:p>
        <a:r>
          <a:rPr lang="ko-KR" altLang="en-US"/>
          <a:t>최종 논문 추가</a:t>
        </a:r>
      </a:p>
    </p188:txBody>
  </p188:cm>
  <p188:cm id="{00EB9BFB-8C86-4197-8924-A6726ABAA19D}" authorId="{A4869831-D85A-4A19-64C8-1A7F541DDE1F}" created="2022-11-18T00:37:05.682">
    <pc:sldMkLst xmlns:pc="http://schemas.microsoft.com/office/powerpoint/2013/main/command">
      <pc:docMk/>
      <pc:sldMk cId="496865301" sldId="335"/>
    </pc:sldMkLst>
    <p188:txBody>
      <a:bodyPr/>
      <a:lstStyle/>
      <a:p>
        <a:r>
          <a:rPr lang="ko-KR" altLang="en-US"/>
          <a:t>참고논문 출처좀!!</a:t>
        </a:r>
      </a:p>
    </p188:txBody>
  </p188:cm>
</p188:cmLst>
</file>

<file path=ppt/comments/modernComment_153_1F3E8D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1BB188-B5F6-4AEF-8758-A80E558DE2D8}" authorId="{051D210D-B029-2B99-E5EB-DDCB648EF54E}" created="2022-11-17T07:16:02.2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24193109" sldId="339"/>
      <ac:graphicFrameMk id="10" creationId="{5019E634-F8BF-D49D-A18D-0599CD5CC899}"/>
    </ac:deMkLst>
    <p188:txBody>
      <a:bodyPr/>
      <a:lstStyle/>
      <a:p>
        <a:r>
          <a:rPr lang="ko-KR" altLang="en-US"/>
          <a:t>하나</a:t>
        </a:r>
      </a:p>
    </p188:txBody>
  </p188:cm>
</p188:cmLst>
</file>

<file path=ppt/comments/modernComment_157_9866E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33F761-490A-471D-9821-DA39FE9F365F}" authorId="{A4869831-D85A-4A19-64C8-1A7F541DDE1F}" status="resolved" created="2022-11-16T05:11:06.11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9804931" sldId="343"/>
      <ac:spMk id="15" creationId="{B2802B0C-3E9D-03A4-9992-60BD5E1E7AD8}"/>
    </ac:deMkLst>
    <p188:replyLst>
      <p188:reply id="{4CD5DC3F-EE12-4C05-8A06-BDEC03FCF9D0}" authorId="{A4869831-D85A-4A19-64C8-1A7F541DDE1F}" created="2022-11-17T14:37:36.394">
        <p188:txBody>
          <a:bodyPr/>
          <a:lstStyle/>
          <a:p>
            <a:r>
              <a:rPr lang="ko-KR" altLang="en-US"/>
              <a:t>다영</a:t>
            </a:r>
          </a:p>
        </p188:txBody>
      </p188:reply>
    </p188:replyLst>
    <p188:txBody>
      <a:bodyPr/>
      <a:lstStyle/>
      <a:p>
        <a:r>
          <a:rPr lang="ko-KR" altLang="en-US"/>
          <a:t>문장 수정 예정</a:t>
        </a:r>
      </a:p>
    </p188:txBody>
  </p188:cm>
  <p188:cm id="{139042F8-DE25-43F8-8E0A-F059CC1202D9}" authorId="{A4869831-D85A-4A19-64C8-1A7F541DDE1F}" status="resolved" created="2022-11-16T05:19:50.13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67743418" sldId="303"/>
      <ac:graphicFrameMk id="5" creationId="{BA70FFE5-ABE3-1749-352A-166EC157A093}"/>
    </ac:deMkLst>
    <p188:txBody>
      <a:bodyPr/>
      <a:lstStyle/>
      <a:p>
        <a:r>
          <a:rPr lang="ko-KR" altLang="en-US"/>
          <a:t>제일 중요한 애들 모아서 히스토그램으로 or 개수가 많아서 한번에 표현하면 
그래프 위에 넣으면 아래 표를 연하게 넣던가 중요한거 서너개만 뽑아서 강조하던가
</a:t>
        </a:r>
      </a:p>
    </p188:txBody>
  </p188:cm>
  <p188:cm id="{C153076B-681F-4170-A213-59992AD21C74}" authorId="{051D210D-B029-2B99-E5EB-DDCB648EF54E}" status="resolved" created="2022-11-17T07:16:38.53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05690310" sldId="307"/>
      <ac:picMk id="6" creationId="{AD30C662-2994-AA1A-5DF6-D769B10C5297}"/>
    </ac:deMkLst>
    <p188:txBody>
      <a:bodyPr/>
      <a:lstStyle/>
      <a:p>
        <a:r>
          <a:rPr lang="ko-KR" altLang="en-US"/>
          <a:t>수명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85378-98AC-4092-913B-9852E1F7672B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pPr latinLnBrk="1"/>
          <a:endParaRPr lang="ko-KR" altLang="en-US"/>
        </a:p>
      </dgm:t>
    </dgm:pt>
    <dgm:pt modelId="{C7A02ED7-E212-493D-9368-699794089509}">
      <dgm:prSet phldrT="[텍스트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rPr>
            <a:t>양품 판정 </a:t>
          </a:r>
          <a:r>
            <a:rPr lang="en-US" altLang="ko-KR" sz="1600">
              <a:latin typeface="나눔바른고딕" panose="020B0603020101020101" pitchFamily="50" charset="-127"/>
              <a:ea typeface="나눔바른고딕" panose="020B0603020101020101" pitchFamily="50" charset="-127"/>
            </a:rPr>
            <a:t>14</a:t>
          </a:r>
          <a:r>
            <a: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rPr>
            <a:t>개</a:t>
          </a:r>
        </a:p>
      </dgm:t>
    </dgm:pt>
    <dgm:pt modelId="{243A4865-F284-4239-8CA2-95BCAB36BCB1}" type="parTrans" cxnId="{AD476ABA-780B-4506-B6E0-3C8CA9259DD3}">
      <dgm:prSet/>
      <dgm:spPr/>
      <dgm:t>
        <a:bodyPr/>
        <a:lstStyle/>
        <a:p>
          <a:pPr latinLnBrk="1"/>
          <a:endParaRPr lang="ko-KR" altLang="en-US"/>
        </a:p>
      </dgm:t>
    </dgm:pt>
    <dgm:pt modelId="{8675FE7A-F788-46DD-A3CB-2729486D99DA}" type="sibTrans" cxnId="{AD476ABA-780B-4506-B6E0-3C8CA9259DD3}">
      <dgm:prSet/>
      <dgm:spPr/>
      <dgm:t>
        <a:bodyPr/>
        <a:lstStyle/>
        <a:p>
          <a:pPr latinLnBrk="1"/>
          <a:endParaRPr lang="ko-KR" altLang="en-US"/>
        </a:p>
      </dgm:t>
    </dgm:pt>
    <dgm:pt modelId="{7F37A8E1-A5DF-4A41-BDC1-8DB1C30AE4F8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rPr>
            <a:t>불량 판정 </a:t>
          </a:r>
          <a:r>
            <a:rPr lang="en-US" altLang="ko-KR" sz="1600">
              <a:latin typeface="나눔바른고딕" panose="020B0603020101020101" pitchFamily="50" charset="-127"/>
              <a:ea typeface="나눔바른고딕" panose="020B0603020101020101" pitchFamily="50" charset="-127"/>
            </a:rPr>
            <a:t>83</a:t>
          </a:r>
          <a:r>
            <a: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rPr>
            <a:t>개</a:t>
          </a:r>
        </a:p>
      </dgm:t>
    </dgm:pt>
    <dgm:pt modelId="{90EE51F2-467F-454C-9AD2-3A969FC7CB41}" type="parTrans" cxnId="{E97AC1E1-8F17-44FA-82A3-7D1537F9E711}">
      <dgm:prSet/>
      <dgm:spPr/>
      <dgm:t>
        <a:bodyPr/>
        <a:lstStyle/>
        <a:p>
          <a:pPr latinLnBrk="1"/>
          <a:endParaRPr lang="ko-KR" altLang="en-US"/>
        </a:p>
      </dgm:t>
    </dgm:pt>
    <dgm:pt modelId="{3722686F-46E4-433A-B7A9-515586DB7953}" type="sibTrans" cxnId="{E97AC1E1-8F17-44FA-82A3-7D1537F9E711}">
      <dgm:prSet/>
      <dgm:spPr/>
      <dgm:t>
        <a:bodyPr/>
        <a:lstStyle/>
        <a:p>
          <a:pPr latinLnBrk="1"/>
          <a:endParaRPr lang="ko-KR" altLang="en-US"/>
        </a:p>
      </dgm:t>
    </dgm:pt>
    <dgm:pt modelId="{E149BC23-7AF8-4E74-86A5-BCD74E7577ED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결측치</a:t>
          </a:r>
          <a:r>
            <a:rPr lang="en-US" altLang="ko-KR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(.)</a:t>
          </a:r>
        </a:p>
        <a:p>
          <a:pPr latinLnBrk="1"/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 </a:t>
          </a:r>
          <a:r>
            <a:rPr lang="en-US" altLang="ko-KR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97</a:t>
          </a:r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개</a:t>
          </a:r>
        </a:p>
      </dgm:t>
    </dgm:pt>
    <dgm:pt modelId="{DF156566-E913-4F54-A406-CC37BF77AE36}" type="sibTrans" cxnId="{0ACE7479-19A7-4B32-ABED-0EC427F0B8C2}">
      <dgm:prSet/>
      <dgm:spPr/>
      <dgm:t>
        <a:bodyPr/>
        <a:lstStyle/>
        <a:p>
          <a:pPr latinLnBrk="1"/>
          <a:endParaRPr lang="ko-KR" altLang="en-US"/>
        </a:p>
      </dgm:t>
    </dgm:pt>
    <dgm:pt modelId="{AAF2B7BB-E58B-4C0C-BF10-20C8E2AC9A71}" type="parTrans" cxnId="{0ACE7479-19A7-4B32-ABED-0EC427F0B8C2}">
      <dgm:prSet/>
      <dgm:spPr/>
      <dgm:t>
        <a:bodyPr/>
        <a:lstStyle/>
        <a:p>
          <a:pPr latinLnBrk="1"/>
          <a:endParaRPr lang="ko-KR" altLang="en-US"/>
        </a:p>
      </dgm:t>
    </dgm:pt>
    <dgm:pt modelId="{33A87F8F-8311-49F2-B739-EE2F943D27D2}" type="pres">
      <dgm:prSet presAssocID="{69685378-98AC-4092-913B-9852E1F7672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ED649B5-773C-4C2D-B0AD-88307F50B79B}" type="pres">
      <dgm:prSet presAssocID="{E149BC23-7AF8-4E74-86A5-BCD74E7577ED}" presName="root1" presStyleCnt="0"/>
      <dgm:spPr/>
    </dgm:pt>
    <dgm:pt modelId="{43E13879-06C3-4E16-85F3-F1D78B072323}" type="pres">
      <dgm:prSet presAssocID="{E149BC23-7AF8-4E74-86A5-BCD74E7577ED}" presName="LevelOneTextNode" presStyleLbl="node0" presStyleIdx="0" presStyleCnt="1" custAng="5400000" custScaleX="240168" custScaleY="52218" custLinFactX="-42680" custLinFactNeighborX="-100000" custLinFactNeighborY="-1876">
        <dgm:presLayoutVars>
          <dgm:chPref val="3"/>
        </dgm:presLayoutVars>
      </dgm:prSet>
      <dgm:spPr/>
    </dgm:pt>
    <dgm:pt modelId="{A2E9775B-6E9F-4429-B49B-2F943B672E9F}" type="pres">
      <dgm:prSet presAssocID="{E149BC23-7AF8-4E74-86A5-BCD74E7577ED}" presName="level2hierChild" presStyleCnt="0"/>
      <dgm:spPr/>
    </dgm:pt>
    <dgm:pt modelId="{49324C77-000B-4A69-B072-C0D7555DF06E}" type="pres">
      <dgm:prSet presAssocID="{243A4865-F284-4239-8CA2-95BCAB36BCB1}" presName="conn2-1" presStyleLbl="parChTrans1D2" presStyleIdx="0" presStyleCnt="2"/>
      <dgm:spPr/>
    </dgm:pt>
    <dgm:pt modelId="{40DFA94A-522A-4261-87C1-29B88EBD0EAF}" type="pres">
      <dgm:prSet presAssocID="{243A4865-F284-4239-8CA2-95BCAB36BCB1}" presName="connTx" presStyleLbl="parChTrans1D2" presStyleIdx="0" presStyleCnt="2"/>
      <dgm:spPr/>
    </dgm:pt>
    <dgm:pt modelId="{4291A84B-0BE4-4041-A36D-C167B3416BAD}" type="pres">
      <dgm:prSet presAssocID="{C7A02ED7-E212-493D-9368-699794089509}" presName="root2" presStyleCnt="0"/>
      <dgm:spPr/>
    </dgm:pt>
    <dgm:pt modelId="{54C89279-A708-4730-B1BA-DA4FBA891565}" type="pres">
      <dgm:prSet presAssocID="{C7A02ED7-E212-493D-9368-699794089509}" presName="LevelTwoTextNode" presStyleLbl="node2" presStyleIdx="0" presStyleCnt="2" custScaleX="144035" custScaleY="152086">
        <dgm:presLayoutVars>
          <dgm:chPref val="3"/>
        </dgm:presLayoutVars>
      </dgm:prSet>
      <dgm:spPr/>
    </dgm:pt>
    <dgm:pt modelId="{667E70F2-CECD-4032-892C-850E247EFB8A}" type="pres">
      <dgm:prSet presAssocID="{C7A02ED7-E212-493D-9368-699794089509}" presName="level3hierChild" presStyleCnt="0"/>
      <dgm:spPr/>
    </dgm:pt>
    <dgm:pt modelId="{F3FA63BA-3131-4922-B341-528B02C26355}" type="pres">
      <dgm:prSet presAssocID="{90EE51F2-467F-454C-9AD2-3A969FC7CB41}" presName="conn2-1" presStyleLbl="parChTrans1D2" presStyleIdx="1" presStyleCnt="2"/>
      <dgm:spPr/>
    </dgm:pt>
    <dgm:pt modelId="{15623D11-C410-49C7-97C5-D34F207F7E1E}" type="pres">
      <dgm:prSet presAssocID="{90EE51F2-467F-454C-9AD2-3A969FC7CB41}" presName="connTx" presStyleLbl="parChTrans1D2" presStyleIdx="1" presStyleCnt="2"/>
      <dgm:spPr/>
    </dgm:pt>
    <dgm:pt modelId="{1C2B5416-7F8F-4025-9AA8-84718BA71AB5}" type="pres">
      <dgm:prSet presAssocID="{7F37A8E1-A5DF-4A41-BDC1-8DB1C30AE4F8}" presName="root2" presStyleCnt="0"/>
      <dgm:spPr/>
    </dgm:pt>
    <dgm:pt modelId="{32755575-B70C-4C9E-9F6F-05B1D7B8AC0F}" type="pres">
      <dgm:prSet presAssocID="{7F37A8E1-A5DF-4A41-BDC1-8DB1C30AE4F8}" presName="LevelTwoTextNode" presStyleLbl="node2" presStyleIdx="1" presStyleCnt="2" custScaleX="144035" custScaleY="140850">
        <dgm:presLayoutVars>
          <dgm:chPref val="3"/>
        </dgm:presLayoutVars>
      </dgm:prSet>
      <dgm:spPr/>
    </dgm:pt>
    <dgm:pt modelId="{4BFA94E3-723C-4200-97C1-3DAA329B5C6B}" type="pres">
      <dgm:prSet presAssocID="{7F37A8E1-A5DF-4A41-BDC1-8DB1C30AE4F8}" presName="level3hierChild" presStyleCnt="0"/>
      <dgm:spPr/>
    </dgm:pt>
  </dgm:ptLst>
  <dgm:cxnLst>
    <dgm:cxn modelId="{AFF56820-E867-4E8C-A7CE-67AB64A51CCF}" type="presOf" srcId="{C7A02ED7-E212-493D-9368-699794089509}" destId="{54C89279-A708-4730-B1BA-DA4FBA891565}" srcOrd="0" destOrd="0" presId="urn:microsoft.com/office/officeart/2008/layout/HorizontalMultiLevelHierarchy"/>
    <dgm:cxn modelId="{A40FE935-B370-45C8-B101-56ADB799794E}" type="presOf" srcId="{90EE51F2-467F-454C-9AD2-3A969FC7CB41}" destId="{15623D11-C410-49C7-97C5-D34F207F7E1E}" srcOrd="1" destOrd="0" presId="urn:microsoft.com/office/officeart/2008/layout/HorizontalMultiLevelHierarchy"/>
    <dgm:cxn modelId="{4B453944-7B97-42D3-A336-466BD54851C6}" type="presOf" srcId="{E149BC23-7AF8-4E74-86A5-BCD74E7577ED}" destId="{43E13879-06C3-4E16-85F3-F1D78B072323}" srcOrd="0" destOrd="0" presId="urn:microsoft.com/office/officeart/2008/layout/HorizontalMultiLevelHierarchy"/>
    <dgm:cxn modelId="{ACA7946F-9F1C-466B-9CB1-B3F44947D677}" type="presOf" srcId="{90EE51F2-467F-454C-9AD2-3A969FC7CB41}" destId="{F3FA63BA-3131-4922-B341-528B02C26355}" srcOrd="0" destOrd="0" presId="urn:microsoft.com/office/officeart/2008/layout/HorizontalMultiLevelHierarchy"/>
    <dgm:cxn modelId="{0ACE7479-19A7-4B32-ABED-0EC427F0B8C2}" srcId="{69685378-98AC-4092-913B-9852E1F7672B}" destId="{E149BC23-7AF8-4E74-86A5-BCD74E7577ED}" srcOrd="0" destOrd="0" parTransId="{AAF2B7BB-E58B-4C0C-BF10-20C8E2AC9A71}" sibTransId="{DF156566-E913-4F54-A406-CC37BF77AE36}"/>
    <dgm:cxn modelId="{AD476ABA-780B-4506-B6E0-3C8CA9259DD3}" srcId="{E149BC23-7AF8-4E74-86A5-BCD74E7577ED}" destId="{C7A02ED7-E212-493D-9368-699794089509}" srcOrd="0" destOrd="0" parTransId="{243A4865-F284-4239-8CA2-95BCAB36BCB1}" sibTransId="{8675FE7A-F788-46DD-A3CB-2729486D99DA}"/>
    <dgm:cxn modelId="{3406A3C4-FD1E-458C-9650-10D057B92238}" type="presOf" srcId="{7F37A8E1-A5DF-4A41-BDC1-8DB1C30AE4F8}" destId="{32755575-B70C-4C9E-9F6F-05B1D7B8AC0F}" srcOrd="0" destOrd="0" presId="urn:microsoft.com/office/officeart/2008/layout/HorizontalMultiLevelHierarchy"/>
    <dgm:cxn modelId="{273450D4-3859-46E3-BAF0-C585EA8C0CC1}" type="presOf" srcId="{69685378-98AC-4092-913B-9852E1F7672B}" destId="{33A87F8F-8311-49F2-B739-EE2F943D27D2}" srcOrd="0" destOrd="0" presId="urn:microsoft.com/office/officeart/2008/layout/HorizontalMultiLevelHierarchy"/>
    <dgm:cxn modelId="{E97AC1E1-8F17-44FA-82A3-7D1537F9E711}" srcId="{E149BC23-7AF8-4E74-86A5-BCD74E7577ED}" destId="{7F37A8E1-A5DF-4A41-BDC1-8DB1C30AE4F8}" srcOrd="1" destOrd="0" parTransId="{90EE51F2-467F-454C-9AD2-3A969FC7CB41}" sibTransId="{3722686F-46E4-433A-B7A9-515586DB7953}"/>
    <dgm:cxn modelId="{34DDC8E8-F269-4A0E-ACB2-B33B97430EA5}" type="presOf" srcId="{243A4865-F284-4239-8CA2-95BCAB36BCB1}" destId="{49324C77-000B-4A69-B072-C0D7555DF06E}" srcOrd="0" destOrd="0" presId="urn:microsoft.com/office/officeart/2008/layout/HorizontalMultiLevelHierarchy"/>
    <dgm:cxn modelId="{26C500FB-FA8F-4B52-9A3A-3FC20DE64A3D}" type="presOf" srcId="{243A4865-F284-4239-8CA2-95BCAB36BCB1}" destId="{40DFA94A-522A-4261-87C1-29B88EBD0EAF}" srcOrd="1" destOrd="0" presId="urn:microsoft.com/office/officeart/2008/layout/HorizontalMultiLevelHierarchy"/>
    <dgm:cxn modelId="{F5417A08-AB5E-4283-959C-2A6F53011042}" type="presParOf" srcId="{33A87F8F-8311-49F2-B739-EE2F943D27D2}" destId="{AED649B5-773C-4C2D-B0AD-88307F50B79B}" srcOrd="0" destOrd="0" presId="urn:microsoft.com/office/officeart/2008/layout/HorizontalMultiLevelHierarchy"/>
    <dgm:cxn modelId="{33AF297C-819A-4ABD-AC91-AE166A541DE5}" type="presParOf" srcId="{AED649B5-773C-4C2D-B0AD-88307F50B79B}" destId="{43E13879-06C3-4E16-85F3-F1D78B072323}" srcOrd="0" destOrd="0" presId="urn:microsoft.com/office/officeart/2008/layout/HorizontalMultiLevelHierarchy"/>
    <dgm:cxn modelId="{B685555C-B1B1-49A8-BA61-C58E3A95CDDF}" type="presParOf" srcId="{AED649B5-773C-4C2D-B0AD-88307F50B79B}" destId="{A2E9775B-6E9F-4429-B49B-2F943B672E9F}" srcOrd="1" destOrd="0" presId="urn:microsoft.com/office/officeart/2008/layout/HorizontalMultiLevelHierarchy"/>
    <dgm:cxn modelId="{6EB9DDAE-A9D2-4A6D-BCE5-2149450A5E5C}" type="presParOf" srcId="{A2E9775B-6E9F-4429-B49B-2F943B672E9F}" destId="{49324C77-000B-4A69-B072-C0D7555DF06E}" srcOrd="0" destOrd="0" presId="urn:microsoft.com/office/officeart/2008/layout/HorizontalMultiLevelHierarchy"/>
    <dgm:cxn modelId="{F0ADB4AE-18AA-4D4A-B0EA-C7FBE3757237}" type="presParOf" srcId="{49324C77-000B-4A69-B072-C0D7555DF06E}" destId="{40DFA94A-522A-4261-87C1-29B88EBD0EAF}" srcOrd="0" destOrd="0" presId="urn:microsoft.com/office/officeart/2008/layout/HorizontalMultiLevelHierarchy"/>
    <dgm:cxn modelId="{54645642-E094-416B-8C17-46073F2654F0}" type="presParOf" srcId="{A2E9775B-6E9F-4429-B49B-2F943B672E9F}" destId="{4291A84B-0BE4-4041-A36D-C167B3416BAD}" srcOrd="1" destOrd="0" presId="urn:microsoft.com/office/officeart/2008/layout/HorizontalMultiLevelHierarchy"/>
    <dgm:cxn modelId="{085CB4DD-AF29-415F-870B-311B133243BE}" type="presParOf" srcId="{4291A84B-0BE4-4041-A36D-C167B3416BAD}" destId="{54C89279-A708-4730-B1BA-DA4FBA891565}" srcOrd="0" destOrd="0" presId="urn:microsoft.com/office/officeart/2008/layout/HorizontalMultiLevelHierarchy"/>
    <dgm:cxn modelId="{4B9F1CB0-C0B3-4B76-92DF-C0F80288E868}" type="presParOf" srcId="{4291A84B-0BE4-4041-A36D-C167B3416BAD}" destId="{667E70F2-CECD-4032-892C-850E247EFB8A}" srcOrd="1" destOrd="0" presId="urn:microsoft.com/office/officeart/2008/layout/HorizontalMultiLevelHierarchy"/>
    <dgm:cxn modelId="{00D02191-5CAD-426D-A993-584CBDBB7502}" type="presParOf" srcId="{A2E9775B-6E9F-4429-B49B-2F943B672E9F}" destId="{F3FA63BA-3131-4922-B341-528B02C26355}" srcOrd="2" destOrd="0" presId="urn:microsoft.com/office/officeart/2008/layout/HorizontalMultiLevelHierarchy"/>
    <dgm:cxn modelId="{3BA713E9-2D19-4C19-A139-365D36AE80E1}" type="presParOf" srcId="{F3FA63BA-3131-4922-B341-528B02C26355}" destId="{15623D11-C410-49C7-97C5-D34F207F7E1E}" srcOrd="0" destOrd="0" presId="urn:microsoft.com/office/officeart/2008/layout/HorizontalMultiLevelHierarchy"/>
    <dgm:cxn modelId="{83D8D443-AA2F-461D-93B7-28856F7E59EB}" type="presParOf" srcId="{A2E9775B-6E9F-4429-B49B-2F943B672E9F}" destId="{1C2B5416-7F8F-4025-9AA8-84718BA71AB5}" srcOrd="3" destOrd="0" presId="urn:microsoft.com/office/officeart/2008/layout/HorizontalMultiLevelHierarchy"/>
    <dgm:cxn modelId="{49CC1232-530E-4D8A-B3E8-456CD90A4E7F}" type="presParOf" srcId="{1C2B5416-7F8F-4025-9AA8-84718BA71AB5}" destId="{32755575-B70C-4C9E-9F6F-05B1D7B8AC0F}" srcOrd="0" destOrd="0" presId="urn:microsoft.com/office/officeart/2008/layout/HorizontalMultiLevelHierarchy"/>
    <dgm:cxn modelId="{A6AA891E-30A5-4600-AD2F-5A6C95DEE16C}" type="presParOf" srcId="{1C2B5416-7F8F-4025-9AA8-84718BA71AB5}" destId="{4BFA94E3-723C-4200-97C1-3DAA329B5C6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A63BA-3131-4922-B341-528B02C26355}">
      <dsp:nvSpPr>
        <dsp:cNvPr id="0" name=""/>
        <dsp:cNvSpPr/>
      </dsp:nvSpPr>
      <dsp:spPr>
        <a:xfrm>
          <a:off x="1082420" y="822771"/>
          <a:ext cx="675206" cy="319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03" y="0"/>
              </a:lnTo>
              <a:lnTo>
                <a:pt x="337603" y="319049"/>
              </a:lnTo>
              <a:lnTo>
                <a:pt x="675206" y="3190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401354" y="963626"/>
        <a:ext cx="37339" cy="37339"/>
      </dsp:txXfrm>
    </dsp:sp>
    <dsp:sp modelId="{49324C77-000B-4A69-B072-C0D7555DF06E}">
      <dsp:nvSpPr>
        <dsp:cNvPr id="0" name=""/>
        <dsp:cNvSpPr/>
      </dsp:nvSpPr>
      <dsp:spPr>
        <a:xfrm>
          <a:off x="1082420" y="585951"/>
          <a:ext cx="675206" cy="236819"/>
        </a:xfrm>
        <a:custGeom>
          <a:avLst/>
          <a:gdLst/>
          <a:ahLst/>
          <a:cxnLst/>
          <a:rect l="0" t="0" r="0" b="0"/>
          <a:pathLst>
            <a:path>
              <a:moveTo>
                <a:pt x="0" y="236819"/>
              </a:moveTo>
              <a:lnTo>
                <a:pt x="337603" y="236819"/>
              </a:lnTo>
              <a:lnTo>
                <a:pt x="337603" y="0"/>
              </a:lnTo>
              <a:lnTo>
                <a:pt x="675206" y="0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402136" y="686473"/>
        <a:ext cx="35776" cy="35776"/>
      </dsp:txXfrm>
    </dsp:sp>
    <dsp:sp modelId="{43E13879-06C3-4E16-85F3-F1D78B072323}">
      <dsp:nvSpPr>
        <dsp:cNvPr id="0" name=""/>
        <dsp:cNvSpPr/>
      </dsp:nvSpPr>
      <dsp:spPr>
        <a:xfrm>
          <a:off x="247652" y="433480"/>
          <a:ext cx="890955" cy="77858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결측치</a:t>
          </a:r>
          <a:r>
            <a:rPr lang="en-US" altLang="ko-KR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(.)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 </a:t>
          </a:r>
          <a:r>
            <a:rPr lang="en-US" altLang="ko-KR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97</a:t>
          </a: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개</a:t>
          </a:r>
        </a:p>
      </dsp:txBody>
      <dsp:txXfrm>
        <a:off x="247652" y="433480"/>
        <a:ext cx="890955" cy="778582"/>
      </dsp:txXfrm>
    </dsp:sp>
    <dsp:sp modelId="{54C89279-A708-4730-B1BA-DA4FBA891565}">
      <dsp:nvSpPr>
        <dsp:cNvPr id="0" name=""/>
        <dsp:cNvSpPr/>
      </dsp:nvSpPr>
      <dsp:spPr>
        <a:xfrm>
          <a:off x="1757627" y="339433"/>
          <a:ext cx="1531550" cy="49303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양품 판정 </a:t>
          </a:r>
          <a:r>
            <a:rPr lang="en-US" altLang="ko-KR" sz="16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14</a:t>
          </a:r>
          <a:r>
            <a:rPr lang="ko-KR" altLang="en-US" sz="16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개</a:t>
          </a:r>
        </a:p>
      </dsp:txBody>
      <dsp:txXfrm>
        <a:off x="1757627" y="339433"/>
        <a:ext cx="1531550" cy="493035"/>
      </dsp:txXfrm>
    </dsp:sp>
    <dsp:sp modelId="{32755575-B70C-4C9E-9F6F-05B1D7B8AC0F}">
      <dsp:nvSpPr>
        <dsp:cNvPr id="0" name=""/>
        <dsp:cNvSpPr/>
      </dsp:nvSpPr>
      <dsp:spPr>
        <a:xfrm>
          <a:off x="1757627" y="913515"/>
          <a:ext cx="1531550" cy="45661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불량 판정 </a:t>
          </a:r>
          <a:r>
            <a:rPr lang="en-US" altLang="ko-KR" sz="16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83</a:t>
          </a:r>
          <a:r>
            <a:rPr lang="ko-KR" altLang="en-US" sz="16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개</a:t>
          </a:r>
        </a:p>
      </dsp:txBody>
      <dsp:txXfrm>
        <a:off x="1757627" y="913515"/>
        <a:ext cx="1531550" cy="456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C7A70BD-8B7E-4845-F9F4-3489FEF04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AB6E73-B015-A8B1-89A2-2BDC07726A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56CDF-74C8-4898-91C9-32435486561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657550-8DB4-8160-9904-66C50E1BAD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347180-EE47-6316-424D-9AA86D4709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56B53-8F77-44E4-8A2B-231ED0F38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571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229DE-97C8-4A36-928A-9B74DFE1611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1BE34-D6FA-43CE-8BD5-DCAF2D2A4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1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1BE34-D6FA-43CE-8BD5-DCAF2D2A42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54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510D8-1B62-48C4-9412-852AA79EFA5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06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510D8-1B62-48C4-9412-852AA79EFA5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4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1BE34-D6FA-43CE-8BD5-DCAF2D2A42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95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1BE34-D6FA-43CE-8BD5-DCAF2D2A42B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66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빨간 선은 </a:t>
            </a:r>
            <a:r>
              <a:rPr lang="en-US" altLang="ko-KR" dirty="0"/>
              <a:t>Formation</a:t>
            </a:r>
            <a:r>
              <a:rPr lang="ko-KR" altLang="en-US" dirty="0"/>
              <a:t>의 세부공정의 온도 최적 조건을 모두 만족시킬 수 있는 온도범위를 나타낸 선입니다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27.1</a:t>
            </a:r>
            <a:r>
              <a:rPr lang="ko-KR" altLang="en-US" dirty="0"/>
              <a:t>도 에서 </a:t>
            </a:r>
            <a:r>
              <a:rPr lang="en-US" altLang="ko-KR" dirty="0"/>
              <a:t>29.1</a:t>
            </a:r>
            <a:r>
              <a:rPr lang="ko-KR" altLang="en-US" dirty="0"/>
              <a:t>도 사이를 </a:t>
            </a:r>
            <a:r>
              <a:rPr lang="en-US" altLang="ko-KR" dirty="0"/>
              <a:t>Formation </a:t>
            </a:r>
            <a:r>
              <a:rPr lang="ko-KR" altLang="en-US" dirty="0"/>
              <a:t>전체 공정의 온도 최적 조건으로 판단하였고</a:t>
            </a:r>
            <a:r>
              <a:rPr lang="en-US" altLang="ko-KR" dirty="0"/>
              <a:t>, </a:t>
            </a:r>
            <a:r>
              <a:rPr lang="ko-KR" altLang="en-US" dirty="0"/>
              <a:t>해당 온도범위에서 불량률을 계산한 결과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1.07%</a:t>
            </a:r>
            <a:r>
              <a:rPr lang="ko-KR" altLang="en-US" dirty="0"/>
              <a:t>로 </a:t>
            </a:r>
            <a:r>
              <a:rPr lang="en-US" altLang="ko-KR" dirty="0"/>
              <a:t>13080</a:t>
            </a:r>
            <a:r>
              <a:rPr lang="ko-KR" altLang="en-US" dirty="0"/>
              <a:t>개의 </a:t>
            </a:r>
            <a:r>
              <a:rPr lang="en-US" altLang="ko-KR" dirty="0"/>
              <a:t>cell</a:t>
            </a:r>
            <a:r>
              <a:rPr lang="ko-KR" altLang="en-US" dirty="0" err="1"/>
              <a:t>들중</a:t>
            </a:r>
            <a:r>
              <a:rPr lang="ko-KR" altLang="en-US" dirty="0"/>
              <a:t> 불량 </a:t>
            </a:r>
            <a:r>
              <a:rPr lang="en-US" altLang="ko-KR" dirty="0"/>
              <a:t>cell</a:t>
            </a:r>
            <a:r>
              <a:rPr lang="ko-KR" altLang="en-US" dirty="0"/>
              <a:t>은 </a:t>
            </a:r>
            <a:r>
              <a:rPr lang="en-US" altLang="ko-KR" dirty="0"/>
              <a:t>140</a:t>
            </a:r>
            <a:r>
              <a:rPr lang="ko-KR" altLang="en-US" dirty="0"/>
              <a:t>개로 분석되었습니다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7E74139-368D-46F8-8804-8280AA10A80B}" type="slidenum"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480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2299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6845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510D8-1B62-48C4-9412-852AA79EFA5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12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510D8-1B62-48C4-9412-852AA79EFA5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3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510D8-1B62-48C4-9412-852AA79EFA5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19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CE956-9B72-E8CC-17BD-00BAADC5E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8AA8FE-1F08-15C1-5E2C-DC1F5F2A1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37EC6-30CC-9596-DAEF-BDC971B4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AD79F-5F06-1753-62BE-FA055B149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BD4DC-BDE8-9824-A1CC-8C2C4C5F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45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0F450-8115-E0EE-2D62-8A4A8189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504792-7E91-43CA-4AD0-5AA9FFCFB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8C1832-4189-2690-CD6A-5EC6495A5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2D559-8EC8-360F-8437-881E6940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B9217-4F68-D009-98C2-DC894124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0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4FB0A1-4C3D-CFA9-133F-6D08A821F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83DE7-3D6A-F4C5-C2F4-41ED779FF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8B2F1-1F9A-195C-34DB-366D58A3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69170-5F34-9F7F-D706-C0E7439E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CF5EB-6704-16B4-7B0C-D773B7E6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10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CE956-9B72-E8CC-17BD-00BAADC5E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8AA8FE-1F08-15C1-5E2C-DC1F5F2A1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37EC6-30CC-9596-DAEF-BDC971B4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AD79F-5F06-1753-62BE-FA055B149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BD4DC-BDE8-9824-A1CC-8C2C4C5F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526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1B88D-5461-1DCE-0D90-4055C072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7C62DF-37CC-D374-DF24-5E61E52682AB}"/>
              </a:ext>
            </a:extLst>
          </p:cNvPr>
          <p:cNvSpPr/>
          <p:nvPr userDrawn="1"/>
        </p:nvSpPr>
        <p:spPr>
          <a:xfrm>
            <a:off x="0" y="1"/>
            <a:ext cx="12192000" cy="513158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80938-A3FC-FC6A-8307-C901060AC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56CA6-9330-8035-A2BD-A89C8CCCB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3B96FD-69AA-F9B8-803C-A135EA2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5948D-8EA5-E042-34CC-57BB75D8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5EE8FF82-7524-440F-9EE9-0F74942EAE0F}"/>
              </a:ext>
            </a:extLst>
          </p:cNvPr>
          <p:cNvSpPr txBox="1">
            <a:spLocks/>
          </p:cNvSpPr>
          <p:nvPr userDrawn="1"/>
        </p:nvSpPr>
        <p:spPr>
          <a:xfrm>
            <a:off x="4724400" y="646074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5139122-A219-4F8B-AAD5-9BC57E6E83AA}" type="slidenum">
              <a:rPr lang="ko-KR" altLang="en-US" sz="1800" b="1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61AF2D-0EFA-4A3E-7764-7BC472260784}"/>
              </a:ext>
            </a:extLst>
          </p:cNvPr>
          <p:cNvCxnSpPr/>
          <p:nvPr userDrawn="1"/>
        </p:nvCxnSpPr>
        <p:spPr>
          <a:xfrm>
            <a:off x="353683" y="6314541"/>
            <a:ext cx="115335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8A4329C-E613-D4D0-E721-AFE5FA5C3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061" y="92450"/>
            <a:ext cx="1820412" cy="36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7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D551A-7A72-245F-EDBF-2E195F61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256ACF-32E4-4F66-E63F-2B679C1C3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EC8C1-1A91-512C-AC49-78010233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5782A-F0F1-3533-21F5-A5BF4C89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1A290-1F3C-13AC-3F16-14C35DFF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4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009B4-8DA0-A2CA-A839-30B1B50B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1319C-ED08-F461-0DB3-7B0C6CD4B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E99F80-F7BB-C84F-3A79-A87238BD2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1729D-16AB-5210-62BF-C83123BB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F6BB4D-A14C-EF2D-CB60-7813F8AA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14A35A-2032-F692-7595-3BF25F38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99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CEB3B-4ACE-9552-C4E6-1E4A9EED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BC03D7-68F5-206B-0BA3-63DD240EC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E9540-46B7-62E2-8695-4BD52E0F7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2E2496-8CFF-0274-2F82-76AC94802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67DE07-3350-27A2-AE19-D44550906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75B37E-0F96-E326-634B-536E9DFE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D62F18-0797-1B1E-FCC2-033B42FF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465CA5-A922-9715-F0DF-D786E21A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88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DEEFB-3F48-E304-DD57-9F3207DE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8E28D3-5271-4801-2AA2-4D8EA6EC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03ED41-F419-24B1-DFAC-CA1BB94A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AC4AF-CD9E-B825-676D-9D2E7797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89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7322BD-4913-110C-C89F-7EB2A122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6134AD-AB59-AB40-F875-1BD6531C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1DA29C-2504-080C-71A2-D8BBC59B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39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B7F72-2C10-4BE7-1074-B8DE40D7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DA89E-31D8-2DA8-249C-6CF747ADF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CEAEAA-4698-AE21-EE1F-5C5DB68D1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D40A56-2473-E90F-D540-9133A3CD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DC315C-55C7-94DB-2DFD-58183E96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A09C4-5884-118D-43E3-FF3411F3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1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1B88D-5461-1DCE-0D90-4055C072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7C62DF-37CC-D374-DF24-5E61E52682AB}"/>
              </a:ext>
            </a:extLst>
          </p:cNvPr>
          <p:cNvSpPr/>
          <p:nvPr userDrawn="1"/>
        </p:nvSpPr>
        <p:spPr>
          <a:xfrm>
            <a:off x="0" y="3"/>
            <a:ext cx="12192000" cy="750496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80938-A3FC-FC6A-8307-C901060AC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56CA6-9330-8035-A2BD-A89C8CCCB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3B96FD-69AA-F9B8-803C-A135EA2A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5948D-8EA5-E042-34CC-57BB75D8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5EE8FF82-7524-440F-9EE9-0F74942EAE0F}"/>
              </a:ext>
            </a:extLst>
          </p:cNvPr>
          <p:cNvSpPr txBox="1">
            <a:spLocks/>
          </p:cNvSpPr>
          <p:nvPr userDrawn="1"/>
        </p:nvSpPr>
        <p:spPr>
          <a:xfrm>
            <a:off x="10732395" y="6564829"/>
            <a:ext cx="1793160" cy="22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5139122-A219-4F8B-AAD5-9BC57E6E83AA}" type="slidenum">
              <a:rPr lang="ko-KR" altLang="en-US" sz="1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r>
              <a:rPr lang="ko-KR" altLang="en-US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15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6441208-36F5-3C34-2B07-F6562D4B30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" y="6311900"/>
            <a:ext cx="1634456" cy="33544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4F4DD71-F4A7-5658-EEE9-C472A6C9E7FE}"/>
              </a:ext>
            </a:extLst>
          </p:cNvPr>
          <p:cNvCxnSpPr>
            <a:cxnSpLocks/>
          </p:cNvCxnSpPr>
          <p:nvPr userDrawn="1"/>
        </p:nvCxnSpPr>
        <p:spPr>
          <a:xfrm flipV="1">
            <a:off x="1828800" y="6479620"/>
            <a:ext cx="10363200" cy="2111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131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ABD88-583F-5479-D842-5369DE3C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1DBB4-73AF-541E-E738-8D7141DBFA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9774-23EE-A3E4-742E-3BCB741B9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476CB-FBA1-21EC-881A-927D070C8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4EB7C4-F0C6-46E0-A44C-E23322C8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6DBA54-B916-7A67-EF60-C0E0ED48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7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0F450-8115-E0EE-2D62-8A4A8189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504792-7E91-43CA-4AD0-5AA9FFCFB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8C1832-4189-2690-CD6A-5EC6495A5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2D559-8EC8-360F-8437-881E6940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B9217-4F68-D009-98C2-DC894124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738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4FB0A1-4C3D-CFA9-133F-6D08A821F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283DE7-3D6A-F4C5-C2F4-41ED779FF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8B2F1-1F9A-195C-34DB-366D58A3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69170-5F34-9F7F-D706-C0E7439E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CF5EB-6704-16B4-7B0C-D773B7E6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056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A310B8-EF50-1F80-849A-F4DC7EBC95C4}"/>
              </a:ext>
            </a:extLst>
          </p:cNvPr>
          <p:cNvSpPr/>
          <p:nvPr userDrawn="1"/>
        </p:nvSpPr>
        <p:spPr>
          <a:xfrm>
            <a:off x="0" y="3"/>
            <a:ext cx="12192000" cy="750496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DD30F6-5BF8-660C-B25D-ED2969069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" y="6311900"/>
            <a:ext cx="1634456" cy="33544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FF207BF-7B82-AACD-9F31-4CE385F4AD65}"/>
              </a:ext>
            </a:extLst>
          </p:cNvPr>
          <p:cNvCxnSpPr>
            <a:cxnSpLocks/>
          </p:cNvCxnSpPr>
          <p:nvPr userDrawn="1"/>
        </p:nvCxnSpPr>
        <p:spPr>
          <a:xfrm flipV="1">
            <a:off x="1828800" y="6479620"/>
            <a:ext cx="10363200" cy="2111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788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009B4-8DA0-A2CA-A839-30B1B50B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1319C-ED08-F461-0DB3-7B0C6CD4B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E99F80-F7BB-C84F-3A79-A87238BD2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1729D-16AB-5210-62BF-C83123BB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F6BB4D-A14C-EF2D-CB60-7813F8AA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14A35A-2032-F692-7595-3BF25F38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35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CEB3B-4ACE-9552-C4E6-1E4A9EED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BC03D7-68F5-206B-0BA3-63DD240EC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E9540-46B7-62E2-8695-4BD52E0F7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2E2496-8CFF-0274-2F82-76AC94802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67DE07-3350-27A2-AE19-D44550906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75B37E-0F96-E326-634B-536E9DFE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D62F18-0797-1B1E-FCC2-033B42FF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465CA5-A922-9715-F0DF-D786E21A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6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DEEFB-3F48-E304-DD57-9F3207DE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8E28D3-5271-4801-2AA2-4D8EA6EC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03ED41-F419-24B1-DFAC-CA1BB94A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AC4AF-CD9E-B825-676D-9D2E7797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26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7322BD-4913-110C-C89F-7EB2A122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6134AD-AB59-AB40-F875-1BD6531C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1DA29C-2504-080C-71A2-D8BBC59B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910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B7F72-2C10-4BE7-1074-B8DE40D7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DA89E-31D8-2DA8-249C-6CF747ADF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CEAEAA-4698-AE21-EE1F-5C5DB68D1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D40A56-2473-E90F-D540-9133A3CD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DC315C-55C7-94DB-2DFD-58183E96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A09C4-5884-118D-43E3-FF3411F3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35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ABD88-583F-5479-D842-5369DE3C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1DBB4-73AF-541E-E738-8D7141DBFA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9774-23EE-A3E4-742E-3BCB741B9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476CB-FBA1-21EC-881A-927D070C8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4EB7C4-F0C6-46E0-A44C-E23322C8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6DBA54-B916-7A67-EF60-C0E0ED48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09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C94A77-835D-4A81-729F-CCBB8C22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F8C3C-4C7E-3C7F-FA09-B322A965C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87B4EF-7D01-6664-56D2-7F3EA65D5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B65E6-5BDE-545D-CBBC-B4CC620E6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C6433-B139-4272-1F4E-FC0F14404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86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C94A77-835D-4A81-729F-CCBB8C22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F8C3C-4C7E-3C7F-FA09-B322A965C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87B4EF-7D01-6664-56D2-7F3EA65D5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0953-7A02-4B16-B27C-8F228ED5AD2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B65E6-5BDE-545D-CBBC-B4CC620E6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C6433-B139-4272-1F4E-FC0F14404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39122-A219-4F8B-AAD5-9BC57E6E8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17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microsoft.com/office/2018/10/relationships/comments" Target="../comments/modernComment_14F_1D9D90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hart" Target="../charts/char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7_9866E0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microsoft.com/office/2018/10/relationships/comments" Target="../comments/modernComment_147_DC7C346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3_1F3E8D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microsoft.com/office/2018/10/relationships/comments" Target="../comments/modernComment_148_7BA416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B_AD9D9E2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C_1BEEB51D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5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4E_A6EDBB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42772" y="2896266"/>
            <a:ext cx="4949228" cy="2650542"/>
            <a:chOff x="10272334" y="2060997"/>
            <a:chExt cx="8081350" cy="45679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2334" y="2060997"/>
              <a:ext cx="8081350" cy="45679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339142"/>
            <a:ext cx="12192000" cy="2429650"/>
            <a:chOff x="-164980" y="6857509"/>
            <a:chExt cx="18692063" cy="36444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4980" y="6857509"/>
              <a:ext cx="18692063" cy="36444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5694" y="6003603"/>
            <a:ext cx="2386306" cy="1062693"/>
            <a:chOff x="785852" y="8537368"/>
            <a:chExt cx="3579459" cy="1594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85852" y="8537368"/>
              <a:ext cx="3579459" cy="1594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003603"/>
            <a:ext cx="2386306" cy="1062693"/>
            <a:chOff x="-1157689" y="8537368"/>
            <a:chExt cx="3579459" cy="1594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1157689" y="8537368"/>
              <a:ext cx="3579459" cy="1594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05694" y="5954125"/>
            <a:ext cx="2386306" cy="1062693"/>
            <a:chOff x="15506194" y="8537368"/>
            <a:chExt cx="3579459" cy="15940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5506194" y="8537368"/>
              <a:ext cx="3579459" cy="1594040"/>
            </a:xfrm>
            <a:prstGeom prst="rect">
              <a:avLst/>
            </a:prstGeom>
          </p:spPr>
        </p:pic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id="{AC3C2EC0-2327-83D6-C0C2-EE26A3BB9C5C}"/>
              </a:ext>
            </a:extLst>
          </p:cNvPr>
          <p:cNvSpPr txBox="1">
            <a:spLocks/>
          </p:cNvSpPr>
          <p:nvPr/>
        </p:nvSpPr>
        <p:spPr>
          <a:xfrm>
            <a:off x="2948408" y="39304"/>
            <a:ext cx="9144000" cy="518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청년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AI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·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빅데이터 아카데미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20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기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9B4DD8AE-5BB6-516B-4310-498CB5CF6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677" y="3885296"/>
            <a:ext cx="6067171" cy="935240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000" b="1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데이터분석</a:t>
            </a:r>
            <a:r>
              <a:rPr lang="ko-KR" altLang="en-US" sz="2000" b="1" dirty="0">
                <a:solidFill>
                  <a:srgbClr val="00589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rgbClr val="00589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C4</a:t>
            </a:r>
            <a:r>
              <a:rPr lang="ko-KR" altLang="en-US" sz="2000" b="1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팀</a:t>
            </a:r>
            <a:endParaRPr lang="en-US" altLang="ko-KR" sz="2000" b="1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l"/>
            <a:r>
              <a:rPr lang="ko-KR" altLang="en-US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고다영</a:t>
            </a:r>
            <a:r>
              <a:rPr lang="en-US" altLang="ko-KR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김우영</a:t>
            </a:r>
            <a:r>
              <a:rPr lang="en-US" altLang="ko-KR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8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송준희</a:t>
            </a:r>
            <a:r>
              <a:rPr lang="en-US" altLang="ko-KR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신하나</a:t>
            </a:r>
            <a:r>
              <a:rPr lang="en-US" altLang="ko-KR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이현희</a:t>
            </a:r>
            <a:r>
              <a:rPr lang="en-US" altLang="ko-KR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8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장수명</a:t>
            </a:r>
            <a:r>
              <a:rPr lang="en-US" altLang="ko-KR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전현지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1112547-37C4-5D9E-5D47-55794E2C2F75}"/>
              </a:ext>
            </a:extLst>
          </p:cNvPr>
          <p:cNvSpPr txBox="1">
            <a:spLocks/>
          </p:cNvSpPr>
          <p:nvPr/>
        </p:nvSpPr>
        <p:spPr>
          <a:xfrm>
            <a:off x="686714" y="728276"/>
            <a:ext cx="9752400" cy="226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rgbClr val="0058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이차전지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 화성공정</a:t>
            </a:r>
            <a:b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</a:b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최적화를 통한 불량률 </a:t>
            </a: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Zero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화</a:t>
            </a:r>
            <a:endParaRPr lang="ko-KR" altLang="en-US" sz="8000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92073A-E620-1D4C-4F50-1E3F1BF42086}"/>
              </a:ext>
            </a:extLst>
          </p:cNvPr>
          <p:cNvCxnSpPr>
            <a:cxnSpLocks/>
          </p:cNvCxnSpPr>
          <p:nvPr/>
        </p:nvCxnSpPr>
        <p:spPr>
          <a:xfrm>
            <a:off x="849677" y="3999621"/>
            <a:ext cx="0" cy="723809"/>
          </a:xfrm>
          <a:prstGeom prst="line">
            <a:avLst/>
          </a:prstGeom>
          <a:ln w="38100">
            <a:solidFill>
              <a:srgbClr val="005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0EF502-B2E4-4809-E633-001E367808AC}"/>
              </a:ext>
            </a:extLst>
          </p:cNvPr>
          <p:cNvSpPr txBox="1"/>
          <p:nvPr/>
        </p:nvSpPr>
        <p:spPr>
          <a:xfrm>
            <a:off x="298748" y="63371"/>
            <a:ext cx="841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분석 결과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핵심인자 도출</a:t>
            </a:r>
          </a:p>
        </p:txBody>
      </p:sp>
      <p:graphicFrame>
        <p:nvGraphicFramePr>
          <p:cNvPr id="13" name="차트 3">
            <a:extLst>
              <a:ext uri="{FF2B5EF4-FFF2-40B4-BE49-F238E27FC236}">
                <a16:creationId xmlns:a16="http://schemas.microsoft.com/office/drawing/2014/main" id="{F6E7FCA2-D8A1-61EB-B978-06FD427581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1222241"/>
              </p:ext>
            </p:extLst>
          </p:nvPr>
        </p:nvGraphicFramePr>
        <p:xfrm>
          <a:off x="4466980" y="1811090"/>
          <a:ext cx="3327261" cy="2507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ctangle 36">
            <a:extLst>
              <a:ext uri="{FF2B5EF4-FFF2-40B4-BE49-F238E27FC236}">
                <a16:creationId xmlns:a16="http://schemas.microsoft.com/office/drawing/2014/main" id="{83DCDC45-ED7A-2EB7-1BB6-19EF635C1E40}"/>
              </a:ext>
            </a:extLst>
          </p:cNvPr>
          <p:cNvSpPr/>
          <p:nvPr/>
        </p:nvSpPr>
        <p:spPr>
          <a:xfrm>
            <a:off x="4268938" y="2230341"/>
            <a:ext cx="454145" cy="1883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59F21A-44E8-2CB1-2020-4108A4413205}"/>
              </a:ext>
            </a:extLst>
          </p:cNvPr>
          <p:cNvSpPr txBox="1"/>
          <p:nvPr/>
        </p:nvSpPr>
        <p:spPr>
          <a:xfrm>
            <a:off x="4409801" y="2404455"/>
            <a:ext cx="417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DT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B9D4FF-F3BB-5599-AC0F-542CE15B502C}"/>
              </a:ext>
            </a:extLst>
          </p:cNvPr>
          <p:cNvSpPr txBox="1"/>
          <p:nvPr/>
        </p:nvSpPr>
        <p:spPr>
          <a:xfrm>
            <a:off x="4409801" y="2913869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BB498-FA3E-B4CE-CBC8-F1A3EB176186}"/>
              </a:ext>
            </a:extLst>
          </p:cNvPr>
          <p:cNvSpPr txBox="1"/>
          <p:nvPr/>
        </p:nvSpPr>
        <p:spPr>
          <a:xfrm>
            <a:off x="4393991" y="3398215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Rectangle 10247">
            <a:extLst>
              <a:ext uri="{FF2B5EF4-FFF2-40B4-BE49-F238E27FC236}">
                <a16:creationId xmlns:a16="http://schemas.microsoft.com/office/drawing/2014/main" id="{91FF8C3C-CEA6-B07E-E5B7-50217A4C1949}"/>
              </a:ext>
            </a:extLst>
          </p:cNvPr>
          <p:cNvSpPr/>
          <p:nvPr/>
        </p:nvSpPr>
        <p:spPr>
          <a:xfrm rot="16200000">
            <a:off x="5730306" y="295359"/>
            <a:ext cx="678887" cy="335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6AEE1A89-D23B-30BB-4ADB-DFD8D5391EDF}"/>
              </a:ext>
            </a:extLst>
          </p:cNvPr>
          <p:cNvSpPr/>
          <p:nvPr/>
        </p:nvSpPr>
        <p:spPr>
          <a:xfrm rot="16200000">
            <a:off x="5730307" y="2481813"/>
            <a:ext cx="678887" cy="335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AC531A-5652-4D5E-877C-8CC5218F1909}"/>
              </a:ext>
            </a:extLst>
          </p:cNvPr>
          <p:cNvSpPr txBox="1"/>
          <p:nvPr/>
        </p:nvSpPr>
        <p:spPr>
          <a:xfrm>
            <a:off x="4900525" y="3775025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평균온도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8EA2F9-B7A3-0258-7973-1F4E673A9B2D}"/>
              </a:ext>
            </a:extLst>
          </p:cNvPr>
          <p:cNvSpPr txBox="1"/>
          <p:nvPr/>
        </p:nvSpPr>
        <p:spPr>
          <a:xfrm>
            <a:off x="5829772" y="3775025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평균전압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5984D0-E7DB-D6A0-AB0A-C3994BF0F658}"/>
              </a:ext>
            </a:extLst>
          </p:cNvPr>
          <p:cNvSpPr txBox="1"/>
          <p:nvPr/>
        </p:nvSpPr>
        <p:spPr>
          <a:xfrm>
            <a:off x="6759020" y="3775025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충전시간</a:t>
            </a:r>
          </a:p>
        </p:txBody>
      </p:sp>
      <p:sp>
        <p:nvSpPr>
          <p:cNvPr id="50" name="Rectangle 47">
            <a:extLst>
              <a:ext uri="{FF2B5EF4-FFF2-40B4-BE49-F238E27FC236}">
                <a16:creationId xmlns:a16="http://schemas.microsoft.com/office/drawing/2014/main" id="{1439D8D1-57F9-A4D2-B7A3-438A5557364C}"/>
              </a:ext>
            </a:extLst>
          </p:cNvPr>
          <p:cNvSpPr/>
          <p:nvPr/>
        </p:nvSpPr>
        <p:spPr>
          <a:xfrm>
            <a:off x="4849307" y="3856325"/>
            <a:ext cx="123128" cy="118300"/>
          </a:xfrm>
          <a:prstGeom prst="rect">
            <a:avLst/>
          </a:prstGeom>
          <a:solidFill>
            <a:srgbClr val="00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ectangle 48">
            <a:extLst>
              <a:ext uri="{FF2B5EF4-FFF2-40B4-BE49-F238E27FC236}">
                <a16:creationId xmlns:a16="http://schemas.microsoft.com/office/drawing/2014/main" id="{F1EAC974-7AB2-2EF0-CBEC-D2A5632EB727}"/>
              </a:ext>
            </a:extLst>
          </p:cNvPr>
          <p:cNvSpPr/>
          <p:nvPr/>
        </p:nvSpPr>
        <p:spPr>
          <a:xfrm>
            <a:off x="5768208" y="3856325"/>
            <a:ext cx="123128" cy="1183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Rectangle 49">
            <a:extLst>
              <a:ext uri="{FF2B5EF4-FFF2-40B4-BE49-F238E27FC236}">
                <a16:creationId xmlns:a16="http://schemas.microsoft.com/office/drawing/2014/main" id="{CB4B6663-5F85-46FD-65C7-FE4BC3DAFD53}"/>
              </a:ext>
            </a:extLst>
          </p:cNvPr>
          <p:cNvSpPr/>
          <p:nvPr/>
        </p:nvSpPr>
        <p:spPr>
          <a:xfrm>
            <a:off x="6697456" y="3856325"/>
            <a:ext cx="123128" cy="118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9F3EA3-634D-4AF0-3E3C-5FA13AC5AB7D}"/>
              </a:ext>
            </a:extLst>
          </p:cNvPr>
          <p:cNvSpPr txBox="1"/>
          <p:nvPr/>
        </p:nvSpPr>
        <p:spPr>
          <a:xfrm>
            <a:off x="4374405" y="1769833"/>
            <a:ext cx="3412800" cy="370800"/>
          </a:xfrm>
          <a:prstGeom prst="rect">
            <a:avLst/>
          </a:prstGeom>
          <a:solidFill>
            <a:srgbClr val="E7E6E6"/>
          </a:solidFill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800" b="1" dirty="0">
                <a:solidFill>
                  <a:srgbClr val="00589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목표변수</a:t>
            </a:r>
            <a:r>
              <a:rPr lang="ko-KR" altLang="en-US" sz="1800" b="1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800" b="1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Bad vs Good Group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22DC7CC-A436-3B30-2ABC-02E1EC26B66B}"/>
              </a:ext>
            </a:extLst>
          </p:cNvPr>
          <p:cNvGrpSpPr/>
          <p:nvPr/>
        </p:nvGrpSpPr>
        <p:grpSpPr>
          <a:xfrm>
            <a:off x="499415" y="2976084"/>
            <a:ext cx="4231132" cy="3278189"/>
            <a:chOff x="5074259" y="3813433"/>
            <a:chExt cx="3420415" cy="2810265"/>
          </a:xfrm>
        </p:grpSpPr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666DF616-C6AD-3F84-25E5-FD69372F9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12"/>
            <a:stretch/>
          </p:blipFill>
          <p:spPr bwMode="auto">
            <a:xfrm>
              <a:off x="5074259" y="3813433"/>
              <a:ext cx="2821958" cy="2810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258973-0BAB-013B-FD14-42FD887EF4B2}"/>
                </a:ext>
              </a:extLst>
            </p:cNvPr>
            <p:cNvSpPr/>
            <p:nvPr/>
          </p:nvSpPr>
          <p:spPr>
            <a:xfrm>
              <a:off x="7415684" y="5697415"/>
              <a:ext cx="345523" cy="70401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32CABB-52DA-539A-5224-24A71AF075F8}"/>
                </a:ext>
              </a:extLst>
            </p:cNvPr>
            <p:cNvSpPr txBox="1"/>
            <p:nvPr/>
          </p:nvSpPr>
          <p:spPr>
            <a:xfrm>
              <a:off x="5931911" y="4341093"/>
              <a:ext cx="1106654" cy="398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91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Good</a:t>
              </a:r>
              <a:endParaRPr lang="en-US" altLang="ko-KR" b="1" dirty="0">
                <a:solidFill>
                  <a:srgbClr val="00589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0B94A04-1DD5-95F8-D611-1B3BA89DC6F8}"/>
                </a:ext>
              </a:extLst>
            </p:cNvPr>
            <p:cNvSpPr/>
            <p:nvPr/>
          </p:nvSpPr>
          <p:spPr>
            <a:xfrm>
              <a:off x="6290979" y="4762919"/>
              <a:ext cx="350981" cy="693266"/>
            </a:xfrm>
            <a:prstGeom prst="rect">
              <a:avLst/>
            </a:prstGeom>
            <a:noFill/>
            <a:ln w="38100">
              <a:solidFill>
                <a:srgbClr val="0058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4724F5-3471-8179-5489-730DB5E3AF84}"/>
                </a:ext>
              </a:extLst>
            </p:cNvPr>
            <p:cNvSpPr txBox="1"/>
            <p:nvPr/>
          </p:nvSpPr>
          <p:spPr>
            <a:xfrm>
              <a:off x="6641960" y="5299397"/>
              <a:ext cx="1852714" cy="398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Bad</a:t>
              </a:r>
              <a:endParaRPr lang="en-US" altLang="ko-KR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60" name="표 26">
            <a:extLst>
              <a:ext uri="{FF2B5EF4-FFF2-40B4-BE49-F238E27FC236}">
                <a16:creationId xmlns:a16="http://schemas.microsoft.com/office/drawing/2014/main" id="{4627D024-4D49-D997-49F1-F5AC30107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578842"/>
              </p:ext>
            </p:extLst>
          </p:nvPr>
        </p:nvGraphicFramePr>
        <p:xfrm>
          <a:off x="676480" y="1802499"/>
          <a:ext cx="3090264" cy="893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5132">
                  <a:extLst>
                    <a:ext uri="{9D8B030D-6E8A-4147-A177-3AD203B41FA5}">
                      <a16:colId xmlns:a16="http://schemas.microsoft.com/office/drawing/2014/main" val="3364204337"/>
                    </a:ext>
                  </a:extLst>
                </a:gridCol>
                <a:gridCol w="1545132">
                  <a:extLst>
                    <a:ext uri="{9D8B030D-6E8A-4147-A177-3AD203B41FA5}">
                      <a16:colId xmlns:a16="http://schemas.microsoft.com/office/drawing/2014/main" val="649483235"/>
                    </a:ext>
                  </a:extLst>
                </a:gridCol>
              </a:tblGrid>
              <a:tr h="3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Bad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589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Good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556317"/>
                  </a:ext>
                </a:extLst>
              </a:tr>
              <a:tr h="52079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불량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cell 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303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불량률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17.26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%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불량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cell 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34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불량률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1.81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%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8509726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3B190BCD-6F85-6DAA-87A6-27FBBE3C58D6}"/>
              </a:ext>
            </a:extLst>
          </p:cNvPr>
          <p:cNvSpPr txBox="1"/>
          <p:nvPr/>
        </p:nvSpPr>
        <p:spPr>
          <a:xfrm>
            <a:off x="317094" y="981547"/>
            <a:ext cx="1162732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설비 유의차를 발생시키는 원인을 찾은 결과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u="sng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</a:t>
            </a:r>
            <a:r>
              <a:rPr lang="ko-KR" altLang="en-US" sz="2000" b="1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불량 여부에 가장 중요한 영향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미치는 것으로 확인하였다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4" name="직선 연결선 1096">
            <a:extLst>
              <a:ext uri="{FF2B5EF4-FFF2-40B4-BE49-F238E27FC236}">
                <a16:creationId xmlns:a16="http://schemas.microsoft.com/office/drawing/2014/main" id="{D13C9567-2EFA-D34B-A350-BF230DE7F781}"/>
              </a:ext>
            </a:extLst>
          </p:cNvPr>
          <p:cNvCxnSpPr>
            <a:cxnSpLocks/>
          </p:cNvCxnSpPr>
          <p:nvPr/>
        </p:nvCxnSpPr>
        <p:spPr>
          <a:xfrm>
            <a:off x="4154603" y="1673447"/>
            <a:ext cx="0" cy="4761304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125B9D6-5CB1-72BA-AE7E-37A0CDEBCF35}"/>
              </a:ext>
            </a:extLst>
          </p:cNvPr>
          <p:cNvGrpSpPr/>
          <p:nvPr/>
        </p:nvGrpSpPr>
        <p:grpSpPr>
          <a:xfrm>
            <a:off x="8242213" y="1770375"/>
            <a:ext cx="3434825" cy="2600721"/>
            <a:chOff x="4387224" y="3728090"/>
            <a:chExt cx="3434825" cy="2600721"/>
          </a:xfrm>
        </p:grpSpPr>
        <p:graphicFrame>
          <p:nvGraphicFramePr>
            <p:cNvPr id="2" name="차트 3">
              <a:extLst>
                <a:ext uri="{FF2B5EF4-FFF2-40B4-BE49-F238E27FC236}">
                  <a16:creationId xmlns:a16="http://schemas.microsoft.com/office/drawing/2014/main" id="{62F61B17-BCCD-E6D7-4502-C8DCD2D0BD8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64192002"/>
                </p:ext>
              </p:extLst>
            </p:nvPr>
          </p:nvGraphicFramePr>
          <p:xfrm>
            <a:off x="4470532" y="3798734"/>
            <a:ext cx="3351517" cy="25300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8A10E2F-EFFB-481E-9FC2-A489EBD3DF4F}"/>
                </a:ext>
              </a:extLst>
            </p:cNvPr>
            <p:cNvGrpSpPr/>
            <p:nvPr/>
          </p:nvGrpSpPr>
          <p:grpSpPr>
            <a:xfrm>
              <a:off x="4387224" y="3728090"/>
              <a:ext cx="3394413" cy="2600721"/>
              <a:chOff x="4387224" y="3728090"/>
              <a:chExt cx="3394413" cy="2600721"/>
            </a:xfrm>
          </p:grpSpPr>
          <p:sp>
            <p:nvSpPr>
              <p:cNvPr id="6" name="Rectangle 10275">
                <a:extLst>
                  <a:ext uri="{FF2B5EF4-FFF2-40B4-BE49-F238E27FC236}">
                    <a16:creationId xmlns:a16="http://schemas.microsoft.com/office/drawing/2014/main" id="{A49B0B46-4561-9A18-2081-58B2615A2E9A}"/>
                  </a:ext>
                </a:extLst>
              </p:cNvPr>
              <p:cNvSpPr/>
              <p:nvPr/>
            </p:nvSpPr>
            <p:spPr>
              <a:xfrm>
                <a:off x="4460633" y="4214946"/>
                <a:ext cx="318626" cy="1523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10268">
                <a:extLst>
                  <a:ext uri="{FF2B5EF4-FFF2-40B4-BE49-F238E27FC236}">
                    <a16:creationId xmlns:a16="http://schemas.microsoft.com/office/drawing/2014/main" id="{347902D3-0F81-35B1-58EA-6FC873D29E94}"/>
                  </a:ext>
                </a:extLst>
              </p:cNvPr>
              <p:cNvSpPr/>
              <p:nvPr/>
            </p:nvSpPr>
            <p:spPr>
              <a:xfrm rot="16200000">
                <a:off x="5849502" y="4396676"/>
                <a:ext cx="512754" cy="3351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Rectangle 10252">
                <a:extLst>
                  <a:ext uri="{FF2B5EF4-FFF2-40B4-BE49-F238E27FC236}">
                    <a16:creationId xmlns:a16="http://schemas.microsoft.com/office/drawing/2014/main" id="{5286E51B-607E-5994-0DAA-A2A42D153046}"/>
                  </a:ext>
                </a:extLst>
              </p:cNvPr>
              <p:cNvSpPr/>
              <p:nvPr/>
            </p:nvSpPr>
            <p:spPr>
              <a:xfrm>
                <a:off x="5732872" y="3985119"/>
                <a:ext cx="919194" cy="39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D44E304-4F54-1BAE-E968-4AD35546B92B}"/>
                  </a:ext>
                </a:extLst>
              </p:cNvPr>
              <p:cNvSpPr txBox="1"/>
              <p:nvPr/>
            </p:nvSpPr>
            <p:spPr>
              <a:xfrm>
                <a:off x="4387224" y="3728090"/>
                <a:ext cx="3376495" cy="369332"/>
              </a:xfrm>
              <a:prstGeom prst="rect">
                <a:avLst/>
              </a:prstGeom>
              <a:solidFill>
                <a:srgbClr val="E7E6E6"/>
              </a:solidFill>
            </p:spPr>
            <p:txBody>
              <a:bodyPr wrap="square">
                <a:spAutoFit/>
              </a:bodyPr>
              <a:lstStyle/>
              <a:p>
                <a:pPr algn="ctr" latinLnBrk="1"/>
                <a:r>
                  <a:rPr lang="ko-KR" altLang="en-US" sz="1800" b="1" dirty="0">
                    <a:solidFill>
                      <a:srgbClr val="005891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목표변수</a:t>
                </a:r>
                <a:r>
                  <a:rPr lang="ko-KR" altLang="en-US" sz="1800" b="1" dirty="0"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800" b="1" dirty="0"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 Cell </a:t>
                </a:r>
                <a:r>
                  <a:rPr lang="ko-KR" altLang="en-US" sz="1800" b="1" dirty="0"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불량 판정</a:t>
                </a:r>
                <a:endParaRPr lang="en-US" altLang="ko-KR" sz="1800" b="1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7" name="Rectangle 10253">
                <a:extLst>
                  <a:ext uri="{FF2B5EF4-FFF2-40B4-BE49-F238E27FC236}">
                    <a16:creationId xmlns:a16="http://schemas.microsoft.com/office/drawing/2014/main" id="{BE9A93AE-0632-841B-7ABA-7A695D29E267}"/>
                  </a:ext>
                </a:extLst>
              </p:cNvPr>
              <p:cNvSpPr/>
              <p:nvPr/>
            </p:nvSpPr>
            <p:spPr>
              <a:xfrm>
                <a:off x="4638099" y="4409122"/>
                <a:ext cx="136767" cy="1499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Rectangle 10254">
                <a:extLst>
                  <a:ext uri="{FF2B5EF4-FFF2-40B4-BE49-F238E27FC236}">
                    <a16:creationId xmlns:a16="http://schemas.microsoft.com/office/drawing/2014/main" id="{3EBF7C20-0CE4-12ED-442A-41ADA00FC376}"/>
                  </a:ext>
                </a:extLst>
              </p:cNvPr>
              <p:cNvSpPr/>
              <p:nvPr/>
            </p:nvSpPr>
            <p:spPr>
              <a:xfrm rot="5400000">
                <a:off x="5919555" y="4540044"/>
                <a:ext cx="311834" cy="3157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BC2B1E-0E94-A6D9-26CC-36177A6A5599}"/>
                  </a:ext>
                </a:extLst>
              </p:cNvPr>
              <p:cNvSpPr txBox="1"/>
              <p:nvPr/>
            </p:nvSpPr>
            <p:spPr>
              <a:xfrm>
                <a:off x="4417265" y="4402292"/>
                <a:ext cx="4179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DT</a:t>
                </a:r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053FDA7-55BB-CC3F-12ED-870EB7676001}"/>
                  </a:ext>
                </a:extLst>
              </p:cNvPr>
              <p:cNvSpPr txBox="1"/>
              <p:nvPr/>
            </p:nvSpPr>
            <p:spPr>
              <a:xfrm>
                <a:off x="4420338" y="4914609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RF</a:t>
                </a:r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09D7E9F-2C7C-14BF-150A-32B99445F1BD}"/>
                  </a:ext>
                </a:extLst>
              </p:cNvPr>
              <p:cNvSpPr txBox="1"/>
              <p:nvPr/>
            </p:nvSpPr>
            <p:spPr>
              <a:xfrm>
                <a:off x="4396112" y="5387180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GB</a:t>
                </a:r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D5D9270-A40A-948B-DFFF-98C494BB3C87}"/>
                  </a:ext>
                </a:extLst>
              </p:cNvPr>
              <p:cNvSpPr txBox="1"/>
              <p:nvPr/>
            </p:nvSpPr>
            <p:spPr>
              <a:xfrm>
                <a:off x="4907989" y="5773876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u="sng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평균온도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92FF58-669D-8A85-77BE-E8BFDC33AFE4}"/>
                  </a:ext>
                </a:extLst>
              </p:cNvPr>
              <p:cNvSpPr txBox="1"/>
              <p:nvPr/>
            </p:nvSpPr>
            <p:spPr>
              <a:xfrm>
                <a:off x="5837236" y="5773876"/>
                <a:ext cx="5296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CC</a:t>
                </a:r>
                <a:r>
                  <a:rPr lang="ko-KR" altLang="en-US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B594133-9872-2F47-4A5E-91F91CA4FC91}"/>
                  </a:ext>
                </a:extLst>
              </p:cNvPr>
              <p:cNvSpPr txBox="1"/>
              <p:nvPr/>
            </p:nvSpPr>
            <p:spPr>
              <a:xfrm>
                <a:off x="6766484" y="5773876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충전시간</a:t>
                </a:r>
              </a:p>
            </p:txBody>
          </p:sp>
          <p:sp>
            <p:nvSpPr>
              <p:cNvPr id="75" name="Rectangle 10264">
                <a:extLst>
                  <a:ext uri="{FF2B5EF4-FFF2-40B4-BE49-F238E27FC236}">
                    <a16:creationId xmlns:a16="http://schemas.microsoft.com/office/drawing/2014/main" id="{A9DE3DF1-62E5-C742-9BA5-B8AD67BD81B3}"/>
                  </a:ext>
                </a:extLst>
              </p:cNvPr>
              <p:cNvSpPr/>
              <p:nvPr/>
            </p:nvSpPr>
            <p:spPr>
              <a:xfrm>
                <a:off x="4856771" y="5846362"/>
                <a:ext cx="123128" cy="118300"/>
              </a:xfrm>
              <a:prstGeom prst="rect">
                <a:avLst/>
              </a:prstGeom>
              <a:solidFill>
                <a:srgbClr val="0058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Rectangle 10265">
                <a:extLst>
                  <a:ext uri="{FF2B5EF4-FFF2-40B4-BE49-F238E27FC236}">
                    <a16:creationId xmlns:a16="http://schemas.microsoft.com/office/drawing/2014/main" id="{9B15F9D5-3A5D-F10B-8C44-8F17CF4D8766}"/>
                  </a:ext>
                </a:extLst>
              </p:cNvPr>
              <p:cNvSpPr/>
              <p:nvPr/>
            </p:nvSpPr>
            <p:spPr>
              <a:xfrm>
                <a:off x="5775672" y="5846362"/>
                <a:ext cx="123128" cy="1183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Rectangle 10266">
                <a:extLst>
                  <a:ext uri="{FF2B5EF4-FFF2-40B4-BE49-F238E27FC236}">
                    <a16:creationId xmlns:a16="http://schemas.microsoft.com/office/drawing/2014/main" id="{A3327D1B-D28D-2578-61F5-41616CD7690F}"/>
                  </a:ext>
                </a:extLst>
              </p:cNvPr>
              <p:cNvSpPr/>
              <p:nvPr/>
            </p:nvSpPr>
            <p:spPr>
              <a:xfrm>
                <a:off x="6704920" y="5846362"/>
                <a:ext cx="123128" cy="1183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DA09FCF-3537-EEC6-8544-CAD4EF5DE7F4}"/>
                  </a:ext>
                </a:extLst>
              </p:cNvPr>
              <p:cNvSpPr txBox="1"/>
              <p:nvPr/>
            </p:nvSpPr>
            <p:spPr>
              <a:xfrm>
                <a:off x="4912956" y="6003517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종료전류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8894210-A970-3B9C-5880-3720E049E21A}"/>
                  </a:ext>
                </a:extLst>
              </p:cNvPr>
              <p:cNvSpPr txBox="1"/>
              <p:nvPr/>
            </p:nvSpPr>
            <p:spPr>
              <a:xfrm>
                <a:off x="5842203" y="6003517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평균전압</a:t>
                </a:r>
              </a:p>
            </p:txBody>
          </p:sp>
          <p:sp>
            <p:nvSpPr>
              <p:cNvPr id="80" name="Rectangle 10272">
                <a:extLst>
                  <a:ext uri="{FF2B5EF4-FFF2-40B4-BE49-F238E27FC236}">
                    <a16:creationId xmlns:a16="http://schemas.microsoft.com/office/drawing/2014/main" id="{7E3B9D8F-2F45-C991-8D4E-929B8306B732}"/>
                  </a:ext>
                </a:extLst>
              </p:cNvPr>
              <p:cNvSpPr/>
              <p:nvPr/>
            </p:nvSpPr>
            <p:spPr>
              <a:xfrm>
                <a:off x="4851578" y="6076003"/>
                <a:ext cx="123128" cy="11830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Rectangle 10273">
                <a:extLst>
                  <a:ext uri="{FF2B5EF4-FFF2-40B4-BE49-F238E27FC236}">
                    <a16:creationId xmlns:a16="http://schemas.microsoft.com/office/drawing/2014/main" id="{D427C97A-A1FD-0936-9E47-C2FF0E3FDB8E}"/>
                  </a:ext>
                </a:extLst>
              </p:cNvPr>
              <p:cNvSpPr/>
              <p:nvPr/>
            </p:nvSpPr>
            <p:spPr>
              <a:xfrm>
                <a:off x="5780639" y="6076003"/>
                <a:ext cx="123128" cy="118300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07A35AF-7098-4610-0402-0E1A8467B394}"/>
              </a:ext>
            </a:extLst>
          </p:cNvPr>
          <p:cNvCxnSpPr>
            <a:cxnSpLocks/>
          </p:cNvCxnSpPr>
          <p:nvPr/>
        </p:nvCxnSpPr>
        <p:spPr>
          <a:xfrm>
            <a:off x="4154603" y="4460576"/>
            <a:ext cx="7522435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B3A769-4CB4-9D8F-43F3-9A00D09AA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04" y="4551741"/>
            <a:ext cx="2712189" cy="188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12CE58CA-89CC-DECA-9E50-5C53E7B9C35B}"/>
              </a:ext>
            </a:extLst>
          </p:cNvPr>
          <p:cNvSpPr/>
          <p:nvPr/>
        </p:nvSpPr>
        <p:spPr>
          <a:xfrm>
            <a:off x="7086593" y="5035441"/>
            <a:ext cx="4605991" cy="555949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온도에 따른 최대 용량을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싸이클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수에 따라 나타낸 그래프이다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 동일한 형태로 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영향을 받고 있다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0C47B8-0AA6-D2D0-52A8-FFBF7E8B174B}"/>
              </a:ext>
            </a:extLst>
          </p:cNvPr>
          <p:cNvSpPr txBox="1"/>
          <p:nvPr/>
        </p:nvSpPr>
        <p:spPr>
          <a:xfrm>
            <a:off x="6149724" y="5591390"/>
            <a:ext cx="563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참고논문</a:t>
            </a:r>
            <a:r>
              <a:rPr lang="en-US" altLang="ko-KR" sz="800" dirty="0">
                <a:latin typeface="+mn-ea"/>
              </a:rPr>
              <a:t>] Shuai Ma, (2018), Temperature effect and thermal impact in lithium-ion batteries: </a:t>
            </a:r>
          </a:p>
          <a:p>
            <a:pPr algn="r"/>
            <a:r>
              <a:rPr lang="en-US" altLang="ko-KR" sz="800" dirty="0">
                <a:latin typeface="+mn-ea"/>
              </a:rPr>
              <a:t>A review, Progress in Natural Science: Materials International, 653-666.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68653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E3EF04-A3AE-A7FF-9342-F0C5034E5F07}"/>
              </a:ext>
            </a:extLst>
          </p:cNvPr>
          <p:cNvSpPr txBox="1"/>
          <p:nvPr/>
        </p:nvSpPr>
        <p:spPr>
          <a:xfrm>
            <a:off x="298748" y="63371"/>
            <a:ext cx="1152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분석 결과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최적조건 도출 및 시뮬레이션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40AEB1-38F3-E83D-716F-E9047FC7B708}"/>
              </a:ext>
            </a:extLst>
          </p:cNvPr>
          <p:cNvSpPr/>
          <p:nvPr/>
        </p:nvSpPr>
        <p:spPr>
          <a:xfrm>
            <a:off x="6448994" y="2426697"/>
            <a:ext cx="5506092" cy="37996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CC4F85-99BD-E765-5807-99ECAB3FD480}"/>
              </a:ext>
            </a:extLst>
          </p:cNvPr>
          <p:cNvSpPr/>
          <p:nvPr/>
        </p:nvSpPr>
        <p:spPr>
          <a:xfrm>
            <a:off x="421053" y="2453982"/>
            <a:ext cx="5516709" cy="211835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EB3CF-D2F3-D601-69C8-B82F706BCE42}"/>
              </a:ext>
            </a:extLst>
          </p:cNvPr>
          <p:cNvSpPr txBox="1"/>
          <p:nvPr/>
        </p:nvSpPr>
        <p:spPr>
          <a:xfrm>
            <a:off x="253977" y="985225"/>
            <a:ext cx="1224885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Formation 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각 단계에서 불량률을 최소화하는 </a:t>
            </a:r>
            <a:r>
              <a:rPr lang="ko-KR" altLang="en-US" sz="2000" b="1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최적 온도 조건을 도출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하였다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. </a:t>
            </a:r>
            <a:r>
              <a:rPr lang="ko-KR" altLang="en-US" sz="2000" u="sng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도출한 최적 온도로 시뮬레이션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한</a:t>
            </a:r>
            <a:endParaRPr lang="en-US" altLang="ko-KR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결과 </a:t>
            </a:r>
            <a:r>
              <a:rPr lang="ko-KR" altLang="en-US" sz="2000" b="1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불량률이 </a:t>
            </a:r>
            <a:r>
              <a:rPr lang="en-US" altLang="ko-KR" sz="2000" b="1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1.76%p</a:t>
            </a:r>
            <a:r>
              <a:rPr lang="ko-KR" altLang="en-US" sz="2000" b="1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감소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하였다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E9A83B5-DA1B-B1DA-899F-072CD0226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36870"/>
              </p:ext>
            </p:extLst>
          </p:nvPr>
        </p:nvGraphicFramePr>
        <p:xfrm>
          <a:off x="406462" y="5049314"/>
          <a:ext cx="5526236" cy="11770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81559">
                  <a:extLst>
                    <a:ext uri="{9D8B030D-6E8A-4147-A177-3AD203B41FA5}">
                      <a16:colId xmlns:a16="http://schemas.microsoft.com/office/drawing/2014/main" val="2214343192"/>
                    </a:ext>
                  </a:extLst>
                </a:gridCol>
                <a:gridCol w="1381559">
                  <a:extLst>
                    <a:ext uri="{9D8B030D-6E8A-4147-A177-3AD203B41FA5}">
                      <a16:colId xmlns:a16="http://schemas.microsoft.com/office/drawing/2014/main" val="2987266499"/>
                    </a:ext>
                  </a:extLst>
                </a:gridCol>
                <a:gridCol w="1381559">
                  <a:extLst>
                    <a:ext uri="{9D8B030D-6E8A-4147-A177-3AD203B41FA5}">
                      <a16:colId xmlns:a16="http://schemas.microsoft.com/office/drawing/2014/main" val="4022622195"/>
                    </a:ext>
                  </a:extLst>
                </a:gridCol>
                <a:gridCol w="1381559">
                  <a:extLst>
                    <a:ext uri="{9D8B030D-6E8A-4147-A177-3AD203B41FA5}">
                      <a16:colId xmlns:a16="http://schemas.microsoft.com/office/drawing/2014/main" val="3847528435"/>
                    </a:ext>
                  </a:extLst>
                </a:gridCol>
              </a:tblGrid>
              <a:tr h="31937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Formation </a:t>
                      </a:r>
                      <a:r>
                        <a:rPr lang="ko-KR" altLang="en-US" sz="1400" b="1" u="none" strike="noStrike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충전 </a:t>
                      </a:r>
                      <a:r>
                        <a:rPr lang="en-US" altLang="ko-KR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</a:t>
                      </a:r>
                      <a:endParaRPr lang="ko-KR" altLang="en-US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9001" marR="99001" marT="49501" marB="4950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927167"/>
                  </a:ext>
                </a:extLst>
              </a:tr>
              <a:tr h="29002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온도 조건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284" marR="38284" marT="19142" marB="1914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26.55℃ </a:t>
                      </a:r>
                      <a:r>
                        <a:rPr lang="ko-KR" altLang="en-US" sz="12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이하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284" marR="38284" marT="19142" marB="1914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26.55 ~ 30.25℃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284" marR="38284" marT="19142" marB="1914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30.25℃ </a:t>
                      </a:r>
                      <a:r>
                        <a:rPr lang="ko-KR" altLang="en-US" sz="12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284" marR="38284" marT="19142" marB="1914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014"/>
                  </a:ext>
                </a:extLst>
              </a:tr>
              <a:tr h="56760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불량률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284" marR="38284" marT="38284" marB="382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8.82%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(683/7,741)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284" marR="38284" marT="38284" marB="382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1.59%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(532/33,290)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284" marR="38284" marT="38284" marB="382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9.15%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(86/940)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8284" marR="38284" marT="38284" marB="382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3471296"/>
                  </a:ext>
                </a:extLst>
              </a:tr>
            </a:tbl>
          </a:graphicData>
        </a:graphic>
      </p:graphicFrame>
      <p:sp>
        <p:nvSpPr>
          <p:cNvPr id="11" name="Rectangle 12">
            <a:extLst>
              <a:ext uri="{FF2B5EF4-FFF2-40B4-BE49-F238E27FC236}">
                <a16:creationId xmlns:a16="http://schemas.microsoft.com/office/drawing/2014/main" id="{6590BEF0-3831-6F24-2C78-83CCADA11AE5}"/>
              </a:ext>
            </a:extLst>
          </p:cNvPr>
          <p:cNvSpPr/>
          <p:nvPr/>
        </p:nvSpPr>
        <p:spPr>
          <a:xfrm>
            <a:off x="9419212" y="2717903"/>
            <a:ext cx="1116759" cy="55362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시뮬레이션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**</a:t>
            </a:r>
            <a:endParaRPr lang="ko-KR" altLang="en-US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CBF3A4D-365F-8A15-8AAC-6B30B2AB1F9D}"/>
              </a:ext>
            </a:extLst>
          </p:cNvPr>
          <p:cNvSpPr/>
          <p:nvPr/>
        </p:nvSpPr>
        <p:spPr>
          <a:xfrm>
            <a:off x="7865716" y="2749288"/>
            <a:ext cx="1116759" cy="5176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*</a:t>
            </a:r>
            <a:endParaRPr lang="ko-KR" altLang="en-US" sz="1200" baseline="30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1087">
            <a:extLst>
              <a:ext uri="{FF2B5EF4-FFF2-40B4-BE49-F238E27FC236}">
                <a16:creationId xmlns:a16="http://schemas.microsoft.com/office/drawing/2014/main" id="{55EE50F7-2765-A25C-974F-B5A0B48F327C}"/>
              </a:ext>
            </a:extLst>
          </p:cNvPr>
          <p:cNvSpPr/>
          <p:nvPr/>
        </p:nvSpPr>
        <p:spPr>
          <a:xfrm>
            <a:off x="7854377" y="4580388"/>
            <a:ext cx="1116759" cy="6050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불량률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(2.38%)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087">
            <a:extLst>
              <a:ext uri="{FF2B5EF4-FFF2-40B4-BE49-F238E27FC236}">
                <a16:creationId xmlns:a16="http://schemas.microsoft.com/office/drawing/2014/main" id="{C02EBA2C-40F7-8669-08FD-771B41A1BE43}"/>
              </a:ext>
            </a:extLst>
          </p:cNvPr>
          <p:cNvSpPr/>
          <p:nvPr/>
        </p:nvSpPr>
        <p:spPr>
          <a:xfrm>
            <a:off x="9444663" y="4580388"/>
            <a:ext cx="1116759" cy="6050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불량률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(0.62%)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589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C023C514-F722-397E-38B6-32DC7119887A}"/>
              </a:ext>
            </a:extLst>
          </p:cNvPr>
          <p:cNvSpPr/>
          <p:nvPr/>
        </p:nvSpPr>
        <p:spPr>
          <a:xfrm>
            <a:off x="6832513" y="3164839"/>
            <a:ext cx="255562" cy="14821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</a:t>
            </a:r>
          </a:p>
        </p:txBody>
      </p:sp>
      <p:sp>
        <p:nvSpPr>
          <p:cNvPr id="1038" name="Rectangle 8">
            <a:extLst>
              <a:ext uri="{FF2B5EF4-FFF2-40B4-BE49-F238E27FC236}">
                <a16:creationId xmlns:a16="http://schemas.microsoft.com/office/drawing/2014/main" id="{668CF703-2CAD-F2DD-FFC3-43FBBCF240A8}"/>
              </a:ext>
            </a:extLst>
          </p:cNvPr>
          <p:cNvSpPr/>
          <p:nvPr/>
        </p:nvSpPr>
        <p:spPr>
          <a:xfrm>
            <a:off x="7488842" y="3485561"/>
            <a:ext cx="3533024" cy="8489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예측모델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6AF0D22C-95A4-7E84-A6B8-A43F427EF868}"/>
              </a:ext>
            </a:extLst>
          </p:cNvPr>
          <p:cNvSpPr/>
          <p:nvPr/>
        </p:nvSpPr>
        <p:spPr>
          <a:xfrm>
            <a:off x="7092869" y="6147172"/>
            <a:ext cx="5628966" cy="4167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데이터 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온도 적용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**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시뮬레이션 데이터 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도출한 최적 온도를 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A53971-A0B6-F707-8106-06D56FB7916E}"/>
              </a:ext>
            </a:extLst>
          </p:cNvPr>
          <p:cNvSpPr txBox="1"/>
          <p:nvPr/>
        </p:nvSpPr>
        <p:spPr>
          <a:xfrm>
            <a:off x="8178891" y="5589885"/>
            <a:ext cx="215292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1.76%p </a:t>
            </a:r>
            <a:r>
              <a:rPr lang="ko-KR" altLang="en-US" sz="16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" name="Straight Arrow Connector 26">
            <a:extLst>
              <a:ext uri="{FF2B5EF4-FFF2-40B4-BE49-F238E27FC236}">
                <a16:creationId xmlns:a16="http://schemas.microsoft.com/office/drawing/2014/main" id="{438746B2-187F-AFB2-BDD2-31311A0EF2DC}"/>
              </a:ext>
            </a:extLst>
          </p:cNvPr>
          <p:cNvCxnSpPr>
            <a:cxnSpLocks/>
            <a:stCxn id="25" idx="3"/>
            <a:endCxn id="1038" idx="1"/>
          </p:cNvCxnSpPr>
          <p:nvPr/>
        </p:nvCxnSpPr>
        <p:spPr>
          <a:xfrm>
            <a:off x="7088075" y="3905923"/>
            <a:ext cx="400767" cy="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Arrow: Up 1024">
            <a:extLst>
              <a:ext uri="{FF2B5EF4-FFF2-40B4-BE49-F238E27FC236}">
                <a16:creationId xmlns:a16="http://schemas.microsoft.com/office/drawing/2014/main" id="{B550AFE2-58EF-4400-27DE-DCD7E4F72BDB}"/>
              </a:ext>
            </a:extLst>
          </p:cNvPr>
          <p:cNvSpPr/>
          <p:nvPr/>
        </p:nvSpPr>
        <p:spPr>
          <a:xfrm rot="5400000">
            <a:off x="9048381" y="4431254"/>
            <a:ext cx="324464" cy="2152927"/>
          </a:xfrm>
          <a:prstGeom prst="upArrow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1038">
            <a:extLst>
              <a:ext uri="{FF2B5EF4-FFF2-40B4-BE49-F238E27FC236}">
                <a16:creationId xmlns:a16="http://schemas.microsoft.com/office/drawing/2014/main" id="{BF7134B7-7BAA-D507-35D1-2C9E52466E7E}"/>
              </a:ext>
            </a:extLst>
          </p:cNvPr>
          <p:cNvSpPr/>
          <p:nvPr/>
        </p:nvSpPr>
        <p:spPr>
          <a:xfrm>
            <a:off x="7744404" y="2668423"/>
            <a:ext cx="1390471" cy="2638061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4" name="Rectangle 1039">
            <a:extLst>
              <a:ext uri="{FF2B5EF4-FFF2-40B4-BE49-F238E27FC236}">
                <a16:creationId xmlns:a16="http://schemas.microsoft.com/office/drawing/2014/main" id="{CFEE9BEB-0A72-01D5-55A1-4F4C5A3497DE}"/>
              </a:ext>
            </a:extLst>
          </p:cNvPr>
          <p:cNvSpPr/>
          <p:nvPr/>
        </p:nvSpPr>
        <p:spPr>
          <a:xfrm>
            <a:off x="9308921" y="2668423"/>
            <a:ext cx="1390471" cy="2638061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27" name="Straight Arrow Connector 1051">
            <a:extLst>
              <a:ext uri="{FF2B5EF4-FFF2-40B4-BE49-F238E27FC236}">
                <a16:creationId xmlns:a16="http://schemas.microsoft.com/office/drawing/2014/main" id="{4DE8221F-CE15-0679-3F2C-DB47281E8914}"/>
              </a:ext>
            </a:extLst>
          </p:cNvPr>
          <p:cNvCxnSpPr>
            <a:cxnSpLocks/>
          </p:cNvCxnSpPr>
          <p:nvPr/>
        </p:nvCxnSpPr>
        <p:spPr>
          <a:xfrm>
            <a:off x="9996381" y="4334517"/>
            <a:ext cx="0" cy="23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FD741240-F2FF-6982-86F3-2FAF6F66E2D6}"/>
              </a:ext>
            </a:extLst>
          </p:cNvPr>
          <p:cNvSpPr/>
          <p:nvPr/>
        </p:nvSpPr>
        <p:spPr>
          <a:xfrm>
            <a:off x="406463" y="2019265"/>
            <a:ext cx="5544000" cy="4220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단계별 최적 온도 조건</a:t>
            </a: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7B7B22E2-CD54-CC1D-197D-E734B4077595}"/>
              </a:ext>
            </a:extLst>
          </p:cNvPr>
          <p:cNvGrpSpPr/>
          <p:nvPr/>
        </p:nvGrpSpPr>
        <p:grpSpPr>
          <a:xfrm>
            <a:off x="518039" y="2497877"/>
            <a:ext cx="5394580" cy="1984419"/>
            <a:chOff x="516084" y="2481509"/>
            <a:chExt cx="5672977" cy="1984418"/>
          </a:xfrm>
        </p:grpSpPr>
        <p:pic>
          <p:nvPicPr>
            <p:cNvPr id="1030" name="Picture 2">
              <a:extLst>
                <a:ext uri="{FF2B5EF4-FFF2-40B4-BE49-F238E27FC236}">
                  <a16:creationId xmlns:a16="http://schemas.microsoft.com/office/drawing/2014/main" id="{9455A72C-3C21-22E7-86C3-4B10D5B7D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8"/>
            <a:stretch/>
          </p:blipFill>
          <p:spPr bwMode="auto">
            <a:xfrm>
              <a:off x="2248651" y="2481509"/>
              <a:ext cx="3940410" cy="1984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E3EC1FAF-AC2A-942B-2DBF-50E277F4D7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872"/>
            <a:stretch/>
          </p:blipFill>
          <p:spPr bwMode="auto">
            <a:xfrm>
              <a:off x="516084" y="2481509"/>
              <a:ext cx="1745585" cy="1984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03963CB7-D354-6F7B-73F2-E7F360F99610}"/>
              </a:ext>
            </a:extLst>
          </p:cNvPr>
          <p:cNvSpPr/>
          <p:nvPr/>
        </p:nvSpPr>
        <p:spPr>
          <a:xfrm>
            <a:off x="388699" y="4696776"/>
            <a:ext cx="5544000" cy="34468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 구간 별 불량률 비교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2F27B96F-5E09-9679-CEAD-37188FE951CA}"/>
              </a:ext>
            </a:extLst>
          </p:cNvPr>
          <p:cNvSpPr/>
          <p:nvPr/>
        </p:nvSpPr>
        <p:spPr>
          <a:xfrm>
            <a:off x="6439212" y="2027732"/>
            <a:ext cx="5544000" cy="4220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시뮬레이션 결과</a:t>
            </a:r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BB5DC24B-7292-0929-92BA-9AAA06DBDF10}"/>
              </a:ext>
            </a:extLst>
          </p:cNvPr>
          <p:cNvCxnSpPr>
            <a:cxnSpLocks/>
          </p:cNvCxnSpPr>
          <p:nvPr/>
        </p:nvCxnSpPr>
        <p:spPr>
          <a:xfrm>
            <a:off x="6204857" y="2027732"/>
            <a:ext cx="0" cy="43566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Arrow Connector 1051">
            <a:extLst>
              <a:ext uri="{FF2B5EF4-FFF2-40B4-BE49-F238E27FC236}">
                <a16:creationId xmlns:a16="http://schemas.microsoft.com/office/drawing/2014/main" id="{71077D78-04BA-C16F-F849-93798E0E34F8}"/>
              </a:ext>
            </a:extLst>
          </p:cNvPr>
          <p:cNvCxnSpPr>
            <a:cxnSpLocks/>
          </p:cNvCxnSpPr>
          <p:nvPr/>
        </p:nvCxnSpPr>
        <p:spPr>
          <a:xfrm>
            <a:off x="8412756" y="4349255"/>
            <a:ext cx="0" cy="23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6" name="Straight Arrow Connector 1051">
            <a:extLst>
              <a:ext uri="{FF2B5EF4-FFF2-40B4-BE49-F238E27FC236}">
                <a16:creationId xmlns:a16="http://schemas.microsoft.com/office/drawing/2014/main" id="{8C395978-9F77-54EE-4511-C526003FCEE4}"/>
              </a:ext>
            </a:extLst>
          </p:cNvPr>
          <p:cNvCxnSpPr>
            <a:cxnSpLocks/>
          </p:cNvCxnSpPr>
          <p:nvPr/>
        </p:nvCxnSpPr>
        <p:spPr>
          <a:xfrm>
            <a:off x="8412756" y="3266901"/>
            <a:ext cx="0" cy="2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Straight Arrow Connector 1051">
            <a:extLst>
              <a:ext uri="{FF2B5EF4-FFF2-40B4-BE49-F238E27FC236}">
                <a16:creationId xmlns:a16="http://schemas.microsoft.com/office/drawing/2014/main" id="{1E36B5A7-49E1-F410-BC93-3DFA93DB98A4}"/>
              </a:ext>
            </a:extLst>
          </p:cNvPr>
          <p:cNvCxnSpPr>
            <a:cxnSpLocks/>
          </p:cNvCxnSpPr>
          <p:nvPr/>
        </p:nvCxnSpPr>
        <p:spPr>
          <a:xfrm>
            <a:off x="9996381" y="3266901"/>
            <a:ext cx="0" cy="2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8C2E90DD-8806-D3B3-43EF-C1B892D9F088}"/>
              </a:ext>
            </a:extLst>
          </p:cNvPr>
          <p:cNvSpPr txBox="1"/>
          <p:nvPr/>
        </p:nvSpPr>
        <p:spPr>
          <a:xfrm>
            <a:off x="8514327" y="3721256"/>
            <a:ext cx="1482054" cy="369332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예측모델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(DT)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049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BDA687-D033-D5B5-2052-40145474E06C}"/>
              </a:ext>
            </a:extLst>
          </p:cNvPr>
          <p:cNvGrpSpPr/>
          <p:nvPr/>
        </p:nvGrpSpPr>
        <p:grpSpPr>
          <a:xfrm>
            <a:off x="350398" y="2799347"/>
            <a:ext cx="3827907" cy="3299839"/>
            <a:chOff x="340602" y="2489848"/>
            <a:chExt cx="4045377" cy="37128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85F0F2C-078A-DD83-E92F-DBA5A89683F6}"/>
                </a:ext>
              </a:extLst>
            </p:cNvPr>
            <p:cNvGrpSpPr/>
            <p:nvPr/>
          </p:nvGrpSpPr>
          <p:grpSpPr>
            <a:xfrm>
              <a:off x="860388" y="2489848"/>
              <a:ext cx="3351474" cy="3089493"/>
              <a:chOff x="549376" y="2595865"/>
              <a:chExt cx="3351474" cy="3089493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5F8FCA24-A506-24B3-59B1-0D5F214F9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17" r="49734" b="11096"/>
              <a:stretch/>
            </p:blipFill>
            <p:spPr bwMode="auto">
              <a:xfrm>
                <a:off x="549376" y="2595865"/>
                <a:ext cx="1110015" cy="3089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D46F88D-40DE-C377-829C-6CF8AB0AF6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17" r="49734" b="11096"/>
              <a:stretch/>
            </p:blipFill>
            <p:spPr bwMode="auto">
              <a:xfrm>
                <a:off x="1680298" y="2595865"/>
                <a:ext cx="1110015" cy="3089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097E8C17-645F-7306-A425-A5E0D072B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17" r="49734" b="11096"/>
              <a:stretch/>
            </p:blipFill>
            <p:spPr bwMode="auto">
              <a:xfrm>
                <a:off x="2790835" y="2595865"/>
                <a:ext cx="1110015" cy="3089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5594BCC-AE48-C586-8772-A4A74C773E0E}"/>
                </a:ext>
              </a:extLst>
            </p:cNvPr>
            <p:cNvCxnSpPr>
              <a:cxnSpLocks/>
            </p:cNvCxnSpPr>
            <p:nvPr/>
          </p:nvCxnSpPr>
          <p:spPr>
            <a:xfrm>
              <a:off x="501272" y="5762099"/>
              <a:ext cx="38392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B346E97-6AEA-B5FC-D7D0-D60DE273D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487" y="2507518"/>
              <a:ext cx="0" cy="34153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CF6CB8-0E95-DD65-1AFD-484518BA8F99}"/>
                </a:ext>
              </a:extLst>
            </p:cNvPr>
            <p:cNvSpPr txBox="1"/>
            <p:nvPr/>
          </p:nvSpPr>
          <p:spPr>
            <a:xfrm>
              <a:off x="4063455" y="5918316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열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954429-40B5-839C-15C3-1025EED6A484}"/>
                </a:ext>
              </a:extLst>
            </p:cNvPr>
            <p:cNvSpPr txBox="1"/>
            <p:nvPr/>
          </p:nvSpPr>
          <p:spPr>
            <a:xfrm>
              <a:off x="340602" y="2535090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단</a:t>
              </a:r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BC1AC83E-A590-6CFC-5A41-3E4ACFCE2BE6}"/>
                </a:ext>
              </a:extLst>
            </p:cNvPr>
            <p:cNvCxnSpPr>
              <a:cxnSpLocks/>
            </p:cNvCxnSpPr>
            <p:nvPr/>
          </p:nvCxnSpPr>
          <p:spPr>
            <a:xfrm>
              <a:off x="3225512" y="4848715"/>
              <a:ext cx="964713" cy="0"/>
            </a:xfrm>
            <a:prstGeom prst="line">
              <a:avLst/>
            </a:prstGeom>
            <a:ln w="57150">
              <a:solidFill>
                <a:srgbClr val="FF4000"/>
              </a:solidFill>
            </a:ln>
            <a:effectLst>
              <a:glow rad="87593">
                <a:srgbClr val="FF0000">
                  <a:alpha val="40000"/>
                </a:srgbClr>
              </a:glow>
              <a:outerShdw blurRad="234073" dir="9960000" sx="119000" sy="119000" algn="ctr" rotWithShape="0">
                <a:srgbClr val="FF0000">
                  <a:alpha val="94000"/>
                </a:srgbClr>
              </a:outerShdw>
              <a:reflection stA="32713" endPos="53000" dist="508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B5142FAE-C016-32B1-37A6-7D01EE9A1D8C}"/>
                </a:ext>
              </a:extLst>
            </p:cNvPr>
            <p:cNvCxnSpPr>
              <a:cxnSpLocks/>
            </p:cNvCxnSpPr>
            <p:nvPr/>
          </p:nvCxnSpPr>
          <p:spPr>
            <a:xfrm>
              <a:off x="3210158" y="5280084"/>
              <a:ext cx="964713" cy="0"/>
            </a:xfrm>
            <a:prstGeom prst="line">
              <a:avLst/>
            </a:prstGeom>
            <a:ln w="57150">
              <a:solidFill>
                <a:srgbClr val="FF4000"/>
              </a:solidFill>
            </a:ln>
            <a:effectLst>
              <a:glow rad="87593">
                <a:srgbClr val="FF0000">
                  <a:alpha val="40000"/>
                </a:srgbClr>
              </a:glow>
              <a:outerShdw blurRad="234073" dir="9960000" sx="119000" sy="119000" algn="ctr" rotWithShape="0">
                <a:srgbClr val="FF0000">
                  <a:alpha val="94000"/>
                </a:srgbClr>
              </a:outerShdw>
              <a:reflection stA="32713" endPos="53000" dist="508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6A4BF3D3-DDC6-A75F-AB35-F153762FD0AC}"/>
                </a:ext>
              </a:extLst>
            </p:cNvPr>
            <p:cNvCxnSpPr>
              <a:cxnSpLocks/>
            </p:cNvCxnSpPr>
            <p:nvPr/>
          </p:nvCxnSpPr>
          <p:spPr>
            <a:xfrm>
              <a:off x="2084601" y="5280084"/>
              <a:ext cx="964713" cy="0"/>
            </a:xfrm>
            <a:prstGeom prst="line">
              <a:avLst/>
            </a:prstGeom>
            <a:ln w="57150">
              <a:solidFill>
                <a:srgbClr val="FF4000"/>
              </a:solidFill>
            </a:ln>
            <a:effectLst>
              <a:glow rad="87593">
                <a:srgbClr val="FF0000">
                  <a:alpha val="40000"/>
                </a:srgbClr>
              </a:glow>
              <a:outerShdw blurRad="234073" dir="9960000" sx="119000" sy="119000" algn="ctr" rotWithShape="0">
                <a:srgbClr val="FF0000">
                  <a:alpha val="94000"/>
                </a:srgbClr>
              </a:outerShdw>
              <a:reflection stA="32713" endPos="53000" dist="508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61D4E1-B9BB-D90B-1D0D-415058426CFA}"/>
                </a:ext>
              </a:extLst>
            </p:cNvPr>
            <p:cNvSpPr txBox="1"/>
            <p:nvPr/>
          </p:nvSpPr>
          <p:spPr>
            <a:xfrm>
              <a:off x="3433468" y="5925658"/>
              <a:ext cx="518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22</a:t>
              </a:r>
              <a:r>
                <a:rPr kumimoji="1" lang="ko-Kore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열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40193E-F9DE-9154-027F-C002FA391A94}"/>
                </a:ext>
              </a:extLst>
            </p:cNvPr>
            <p:cNvSpPr txBox="1"/>
            <p:nvPr/>
          </p:nvSpPr>
          <p:spPr>
            <a:xfrm>
              <a:off x="2293699" y="5925658"/>
              <a:ext cx="518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21</a:t>
              </a:r>
              <a:r>
                <a:rPr kumimoji="1" lang="ko-Kore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열</a:t>
              </a:r>
            </a:p>
          </p:txBody>
        </p: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A0C3138E-CDDE-84E2-E537-1D40651843B9}"/>
                </a:ext>
              </a:extLst>
            </p:cNvPr>
            <p:cNvCxnSpPr>
              <a:cxnSpLocks/>
            </p:cNvCxnSpPr>
            <p:nvPr/>
          </p:nvCxnSpPr>
          <p:spPr>
            <a:xfrm>
              <a:off x="3677801" y="5678229"/>
              <a:ext cx="0" cy="23156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EAEF9BC8-F2A3-C226-A8E8-F5382FBF6DAC}"/>
                </a:ext>
              </a:extLst>
            </p:cNvPr>
            <p:cNvCxnSpPr>
              <a:cxnSpLocks/>
            </p:cNvCxnSpPr>
            <p:nvPr/>
          </p:nvCxnSpPr>
          <p:spPr>
            <a:xfrm>
              <a:off x="2554864" y="5675766"/>
              <a:ext cx="0" cy="23156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BCCE45-AA20-6325-F345-815579B0EF5D}"/>
                </a:ext>
              </a:extLst>
            </p:cNvPr>
            <p:cNvSpPr txBox="1"/>
            <p:nvPr/>
          </p:nvSpPr>
          <p:spPr>
            <a:xfrm>
              <a:off x="1150327" y="5922824"/>
              <a:ext cx="518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20</a:t>
              </a:r>
              <a:r>
                <a:rPr kumimoji="1" lang="ko-Kore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열</a:t>
              </a:r>
            </a:p>
          </p:txBody>
        </p: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358D01C-2A8D-43F7-60BA-2FDBB8A4C625}"/>
                </a:ext>
              </a:extLst>
            </p:cNvPr>
            <p:cNvCxnSpPr>
              <a:cxnSpLocks/>
            </p:cNvCxnSpPr>
            <p:nvPr/>
          </p:nvCxnSpPr>
          <p:spPr>
            <a:xfrm>
              <a:off x="1405406" y="5673186"/>
              <a:ext cx="0" cy="23156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AD8F3E47-17D2-D265-B5E9-CA2398380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260" y="5395864"/>
              <a:ext cx="181215" cy="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58E0C16-FC9F-91A4-6DC7-3B847F7AFC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74" y="5067818"/>
              <a:ext cx="181215" cy="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7BFAF63-8B17-4704-41B2-05C6C4330B7F}"/>
              </a:ext>
            </a:extLst>
          </p:cNvPr>
          <p:cNvSpPr txBox="1"/>
          <p:nvPr/>
        </p:nvSpPr>
        <p:spPr>
          <a:xfrm>
            <a:off x="139649" y="5236475"/>
            <a:ext cx="50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r>
              <a:rPr kumimoji="1" lang="ko-Kore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F8F4E5-F597-BD07-DE58-AA252AEC410E}"/>
              </a:ext>
            </a:extLst>
          </p:cNvPr>
          <p:cNvSpPr txBox="1"/>
          <p:nvPr/>
        </p:nvSpPr>
        <p:spPr>
          <a:xfrm>
            <a:off x="139648" y="4956856"/>
            <a:ext cx="50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</a:t>
            </a:r>
            <a:r>
              <a:rPr kumimoji="1" lang="ko-Kore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B17B6-F90C-4D72-E6DA-BE9D2F62D126}"/>
              </a:ext>
            </a:extLst>
          </p:cNvPr>
          <p:cNvSpPr txBox="1"/>
          <p:nvPr/>
        </p:nvSpPr>
        <p:spPr>
          <a:xfrm>
            <a:off x="298748" y="63371"/>
            <a:ext cx="841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5.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개선안 및 적용 방안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열선 설치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936279-E790-4BB6-4D43-0E69C62EB191}"/>
              </a:ext>
            </a:extLst>
          </p:cNvPr>
          <p:cNvCxnSpPr/>
          <p:nvPr/>
        </p:nvCxnSpPr>
        <p:spPr>
          <a:xfrm flipH="1" flipV="1">
            <a:off x="-17929" y="53788"/>
            <a:ext cx="17929" cy="9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AEBCA9-BF26-30EC-FA2E-7BAD86944A5A}"/>
              </a:ext>
            </a:extLst>
          </p:cNvPr>
          <p:cNvCxnSpPr/>
          <p:nvPr/>
        </p:nvCxnSpPr>
        <p:spPr>
          <a:xfrm>
            <a:off x="15396" y="143435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9615BB-8182-940C-880C-0F5D00ED81FB}"/>
              </a:ext>
            </a:extLst>
          </p:cNvPr>
          <p:cNvSpPr txBox="1"/>
          <p:nvPr/>
        </p:nvSpPr>
        <p:spPr>
          <a:xfrm>
            <a:off x="274441" y="982057"/>
            <a:ext cx="1224885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Formation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에서 불량률이 높게 측정된 열과 단에 </a:t>
            </a:r>
            <a:r>
              <a:rPr kumimoji="0" lang="ko-KR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열선을 설치하여 온도 조건을 최적화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불량률이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2.0%p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감소하여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품질 기회비용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15.8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억 원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절감 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효과를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 기대할 수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FABABD-0861-B659-226B-31C7DC1FF8C5}"/>
              </a:ext>
            </a:extLst>
          </p:cNvPr>
          <p:cNvSpPr txBox="1"/>
          <p:nvPr/>
        </p:nvSpPr>
        <p:spPr>
          <a:xfrm>
            <a:off x="710685" y="2184353"/>
            <a:ext cx="3420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열선 설치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7139FA-4731-3AC7-0BB0-E3EE8F60E4EA}"/>
              </a:ext>
            </a:extLst>
          </p:cNvPr>
          <p:cNvSpPr txBox="1"/>
          <p:nvPr/>
        </p:nvSpPr>
        <p:spPr>
          <a:xfrm>
            <a:off x="4428880" y="2184353"/>
            <a:ext cx="3492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품질 기회비용 계산식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395809-B824-7B4E-32F4-BD8030B89FDC}"/>
              </a:ext>
            </a:extLst>
          </p:cNvPr>
          <p:cNvSpPr txBox="1"/>
          <p:nvPr/>
        </p:nvSpPr>
        <p:spPr>
          <a:xfrm>
            <a:off x="8219076" y="2184353"/>
            <a:ext cx="3492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품질기회비용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BC6C9-8B6D-BA16-EA23-B3B3A25D2F3C}"/>
              </a:ext>
            </a:extLst>
          </p:cNvPr>
          <p:cNvSpPr txBox="1"/>
          <p:nvPr/>
        </p:nvSpPr>
        <p:spPr>
          <a:xfrm>
            <a:off x="6699876" y="3212087"/>
            <a:ext cx="2547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21,002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A35617-04DF-B452-5069-5A4F63969B77}"/>
              </a:ext>
            </a:extLst>
          </p:cNvPr>
          <p:cNvSpPr txBox="1"/>
          <p:nvPr/>
        </p:nvSpPr>
        <p:spPr>
          <a:xfrm>
            <a:off x="6489638" y="4914217"/>
            <a:ext cx="1706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15,751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백만</a:t>
            </a:r>
            <a:r>
              <a:rPr kumimoji="0" lang="en-US" altLang="ko-KR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233D0B-C745-7139-425D-731D68F97400}"/>
              </a:ext>
            </a:extLst>
          </p:cNvPr>
          <p:cNvGrpSpPr/>
          <p:nvPr/>
        </p:nvGrpSpPr>
        <p:grpSpPr>
          <a:xfrm>
            <a:off x="4397309" y="2738486"/>
            <a:ext cx="3492000" cy="3299839"/>
            <a:chOff x="4510865" y="2757316"/>
            <a:chExt cx="3492000" cy="32998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FB4F03C-9EE9-AA81-736D-48356E37009B}"/>
                </a:ext>
              </a:extLst>
            </p:cNvPr>
            <p:cNvSpPr/>
            <p:nvPr/>
          </p:nvSpPr>
          <p:spPr>
            <a:xfrm>
              <a:off x="4510865" y="2757316"/>
              <a:ext cx="3492000" cy="329983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E53ABA-3496-F004-6D23-C90DB3F20B85}"/>
                </a:ext>
              </a:extLst>
            </p:cNvPr>
            <p:cNvSpPr txBox="1"/>
            <p:nvPr/>
          </p:nvSpPr>
          <p:spPr>
            <a:xfrm>
              <a:off x="6699876" y="4295379"/>
              <a:ext cx="91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75,000</a:t>
              </a:r>
              <a:r>
                <a: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</a:t>
              </a:r>
            </a:p>
          </p:txBody>
        </p:sp>
        <p:sp>
          <p:nvSpPr>
            <p:cNvPr id="14" name="곱하기 기호 13">
              <a:extLst>
                <a:ext uri="{FF2B5EF4-FFF2-40B4-BE49-F238E27FC236}">
                  <a16:creationId xmlns:a16="http://schemas.microsoft.com/office/drawing/2014/main" id="{641A29AF-524F-2C0A-3517-5ACFF49A3B71}"/>
                </a:ext>
              </a:extLst>
            </p:cNvPr>
            <p:cNvSpPr/>
            <p:nvPr/>
          </p:nvSpPr>
          <p:spPr>
            <a:xfrm>
              <a:off x="6986198" y="3765062"/>
              <a:ext cx="360508" cy="276999"/>
            </a:xfrm>
            <a:prstGeom prst="mathMultiply">
              <a:avLst>
                <a:gd name="adj1" fmla="val 307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96EE91-1931-0E30-7881-654785D5608A}"/>
                </a:ext>
              </a:extLst>
            </p:cNvPr>
            <p:cNvSpPr txBox="1"/>
            <p:nvPr/>
          </p:nvSpPr>
          <p:spPr>
            <a:xfrm>
              <a:off x="4945140" y="5589193"/>
              <a:ext cx="28960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BarunGothic" panose="020B0603020101020101" pitchFamily="34" charset="-127"/>
                  <a:ea typeface="NanumBarunGothic" panose="020B0603020101020101" pitchFamily="34" charset="-127"/>
                  <a:cs typeface="+mn-cs"/>
                </a:rPr>
                <a:t>연간 </a:t>
              </a:r>
              <a:r>
                <a:rPr kumimoji="1" lang="ko-Kore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BarunGothic" panose="020B0603020101020101" pitchFamily="34" charset="-127"/>
                  <a:ea typeface="NanumBarunGothic" panose="020B0603020101020101" pitchFamily="34" charset="-127"/>
                  <a:cs typeface="+mn-cs"/>
                </a:rPr>
                <a:t>품질 기회비용</a:t>
              </a:r>
              <a:r>
                <a:rPr kumimoji="1" lang="en-US" altLang="en-US" sz="1600" dirty="0">
                  <a:solidFill>
                    <a:prstClr val="black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NanumBarunGothic" panose="020B0603020101020101" pitchFamily="34" charset="-127"/>
                  <a:ea typeface="NanumBarunGothic" panose="020B0603020101020101" pitchFamily="34" charset="-127"/>
                  <a:cs typeface="+mn-cs"/>
                </a:rPr>
                <a:t>42.8%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NanumBarunGothic" panose="020B0603020101020101" pitchFamily="34" charset="-127"/>
                  <a:ea typeface="NanumBarunGothic" panose="020B0603020101020101" pitchFamily="34" charset="-127"/>
                  <a:cs typeface="+mn-cs"/>
                </a:rPr>
                <a:t> </a:t>
              </a: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BarunGothic" panose="020B0603020101020101" pitchFamily="34" charset="-127"/>
                  <a:ea typeface="NanumBarunGothic" panose="020B0603020101020101" pitchFamily="34" charset="-127"/>
                  <a:cs typeface="+mn-cs"/>
                </a:rPr>
                <a:t>감소</a:t>
              </a:r>
              <a:endPara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endParaRPr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62DA6CB1-25C7-12D4-F440-FB5A23C62C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24" b="89881" l="9960" r="92032">
                          <a14:foregroundMark x1="92032" y1="75000" x2="92032" y2="56548"/>
                          <a14:foregroundMark x1="91235" y1="51190" x2="91235" y2="44048"/>
                          <a14:foregroundMark x1="61355" y1="26786" x2="68526" y2="29762"/>
                          <a14:foregroundMark x1="84064" y1="33929" x2="90438" y2="35119"/>
                          <a14:foregroundMark x1="84462" y1="33929" x2="86454" y2="31548"/>
                          <a14:foregroundMark x1="71315" y1="67262" x2="74900" y2="45833"/>
                          <a14:foregroundMark x1="81275" y1="32738" x2="88446" y2="35119"/>
                          <a14:foregroundMark x1="56574" y1="24405" x2="64542" y2="26786"/>
                          <a14:foregroundMark x1="64542" y1="27976" x2="73307" y2="27976"/>
                          <a14:foregroundMark x1="65737" y1="26786" x2="80876" y2="29167"/>
                          <a14:foregroundMark x1="59761" y1="25595" x2="70120" y2="26190"/>
                          <a14:foregroundMark x1="52191" y1="25000" x2="58964" y2="24405"/>
                          <a14:backgroundMark x1="39841" y1="64881" x2="35458" y2="33929"/>
                          <a14:backgroundMark x1="35458" y1="33929" x2="50598" y2="17857"/>
                          <a14:backgroundMark x1="50598" y1="17857" x2="53785" y2="16667"/>
                          <a14:backgroundMark x1="42231" y1="58333" x2="41434" y2="35119"/>
                          <a14:backgroundMark x1="43426" y1="52976" x2="43028" y2="303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48"/>
            <a:stretch/>
          </p:blipFill>
          <p:spPr bwMode="auto">
            <a:xfrm flipH="1">
              <a:off x="5815043" y="4062475"/>
              <a:ext cx="772036" cy="67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0017E3FF-80B3-CE5B-16ED-CCC6433E07C0}"/>
                </a:ext>
              </a:extLst>
            </p:cNvPr>
            <p:cNvGrpSpPr/>
            <p:nvPr/>
          </p:nvGrpSpPr>
          <p:grpSpPr>
            <a:xfrm>
              <a:off x="5708244" y="2993266"/>
              <a:ext cx="955635" cy="679871"/>
              <a:chOff x="5489582" y="3822455"/>
              <a:chExt cx="1015567" cy="692514"/>
            </a:xfrm>
          </p:grpSpPr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064B18BC-B076-E748-6B4E-54CEBDB998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524" b="89881" l="9960" r="92032">
                            <a14:foregroundMark x1="92032" y1="75000" x2="92032" y2="56548"/>
                            <a14:foregroundMark x1="91235" y1="51190" x2="91235" y2="44048"/>
                            <a14:foregroundMark x1="61355" y1="26786" x2="68526" y2="29762"/>
                            <a14:foregroundMark x1="84064" y1="33929" x2="90438" y2="35119"/>
                            <a14:foregroundMark x1="84462" y1="33929" x2="86454" y2="31548"/>
                            <a14:foregroundMark x1="71315" y1="67262" x2="74900" y2="45833"/>
                            <a14:foregroundMark x1="81275" y1="32738" x2="88446" y2="35119"/>
                            <a14:foregroundMark x1="56574" y1="24405" x2="64542" y2="26786"/>
                            <a14:foregroundMark x1="64542" y1="27976" x2="73307" y2="27976"/>
                            <a14:foregroundMark x1="65737" y1="26786" x2="80876" y2="29167"/>
                            <a14:foregroundMark x1="59761" y1="25595" x2="70120" y2="26190"/>
                            <a14:foregroundMark x1="52191" y1="25000" x2="58964" y2="24405"/>
                            <a14:backgroundMark x1="39841" y1="64881" x2="35458" y2="33929"/>
                            <a14:backgroundMark x1="35458" y1="33929" x2="50598" y2="17857"/>
                            <a14:backgroundMark x1="50598" y1="17857" x2="53785" y2="16667"/>
                            <a14:backgroundMark x1="42231" y1="58333" x2="41434" y2="35119"/>
                            <a14:backgroundMark x1="43426" y1="52976" x2="43028" y2="30357"/>
                          </a14:backgroundRemoval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48"/>
              <a:stretch/>
            </p:blipFill>
            <p:spPr bwMode="auto">
              <a:xfrm flipH="1">
                <a:off x="5489582" y="3822455"/>
                <a:ext cx="772036" cy="67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>
                <a:extLst>
                  <a:ext uri="{FF2B5EF4-FFF2-40B4-BE49-F238E27FC236}">
                    <a16:creationId xmlns:a16="http://schemas.microsoft.com/office/drawing/2014/main" id="{ED5DA0A4-5828-6F66-7B10-20B6ACFEAA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524" b="89881" l="9960" r="92032">
                            <a14:foregroundMark x1="92032" y1="75000" x2="92032" y2="56548"/>
                            <a14:foregroundMark x1="91235" y1="51190" x2="91235" y2="44048"/>
                            <a14:foregroundMark x1="61355" y1="26786" x2="68526" y2="29762"/>
                            <a14:foregroundMark x1="84064" y1="33929" x2="90438" y2="35119"/>
                            <a14:foregroundMark x1="84462" y1="33929" x2="86454" y2="31548"/>
                            <a14:foregroundMark x1="71315" y1="67262" x2="74900" y2="45833"/>
                            <a14:foregroundMark x1="81275" y1="32738" x2="88446" y2="35119"/>
                            <a14:foregroundMark x1="56574" y1="24405" x2="64542" y2="26786"/>
                            <a14:foregroundMark x1="64542" y1="27976" x2="73307" y2="27976"/>
                            <a14:foregroundMark x1="65737" y1="26786" x2="80876" y2="29167"/>
                            <a14:foregroundMark x1="59761" y1="25595" x2="70120" y2="26190"/>
                            <a14:foregroundMark x1="52191" y1="25000" x2="58964" y2="24405"/>
                            <a14:backgroundMark x1="39841" y1="64881" x2="35458" y2="33929"/>
                            <a14:backgroundMark x1="35458" y1="33929" x2="50598" y2="17857"/>
                            <a14:backgroundMark x1="50598" y1="17857" x2="53785" y2="16667"/>
                            <a14:backgroundMark x1="42231" y1="58333" x2="41434" y2="35119"/>
                            <a14:backgroundMark x1="43426" y1="52976" x2="43028" y2="30357"/>
                          </a14:backgroundRemoval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48"/>
              <a:stretch/>
            </p:blipFill>
            <p:spPr bwMode="auto">
              <a:xfrm flipH="1">
                <a:off x="5603091" y="3835253"/>
                <a:ext cx="772036" cy="67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B1AE8D66-90C2-CFA4-53A0-CA5BFB120A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524" b="89881" l="9960" r="92032">
                            <a14:foregroundMark x1="92032" y1="75000" x2="92032" y2="56548"/>
                            <a14:foregroundMark x1="91235" y1="51190" x2="91235" y2="44048"/>
                            <a14:foregroundMark x1="61355" y1="26786" x2="68526" y2="29762"/>
                            <a14:foregroundMark x1="84064" y1="33929" x2="90438" y2="35119"/>
                            <a14:foregroundMark x1="84462" y1="33929" x2="86454" y2="31548"/>
                            <a14:foregroundMark x1="71315" y1="67262" x2="74900" y2="45833"/>
                            <a14:foregroundMark x1="81275" y1="32738" x2="88446" y2="35119"/>
                            <a14:foregroundMark x1="56574" y1="24405" x2="64542" y2="26786"/>
                            <a14:foregroundMark x1="64542" y1="27976" x2="73307" y2="27976"/>
                            <a14:foregroundMark x1="65737" y1="26786" x2="80876" y2="29167"/>
                            <a14:foregroundMark x1="59761" y1="25595" x2="70120" y2="26190"/>
                            <a14:foregroundMark x1="52191" y1="25000" x2="58964" y2="24405"/>
                            <a14:backgroundMark x1="39841" y1="64881" x2="35458" y2="33929"/>
                            <a14:backgroundMark x1="35458" y1="33929" x2="50598" y2="17857"/>
                            <a14:backgroundMark x1="50598" y1="17857" x2="53785" y2="16667"/>
                            <a14:backgroundMark x1="42231" y1="58333" x2="41434" y2="35119"/>
                            <a14:backgroundMark x1="43426" y1="52976" x2="43028" y2="30357"/>
                          </a14:backgroundRemoval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48"/>
              <a:stretch/>
            </p:blipFill>
            <p:spPr bwMode="auto">
              <a:xfrm flipH="1">
                <a:off x="5733113" y="3844269"/>
                <a:ext cx="772036" cy="67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10C819-4101-85FC-FC6B-46AB9EEA2AA3}"/>
                </a:ext>
              </a:extLst>
            </p:cNvPr>
            <p:cNvSpPr txBox="1"/>
            <p:nvPr/>
          </p:nvSpPr>
          <p:spPr>
            <a:xfrm>
              <a:off x="4665177" y="3116220"/>
              <a:ext cx="1043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감소된 </a:t>
              </a:r>
              <a:endPara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불량 개수</a:t>
              </a:r>
              <a:r>
                <a:rPr lang="en-US" altLang="ko-KR" sz="1200" baseline="30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1)</a:t>
              </a:r>
              <a:endPara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06E644-5911-C0A0-7B07-921D8276C672}"/>
                </a:ext>
              </a:extLst>
            </p:cNvPr>
            <p:cNvSpPr txBox="1"/>
            <p:nvPr/>
          </p:nvSpPr>
          <p:spPr>
            <a:xfrm>
              <a:off x="4648881" y="4295379"/>
              <a:ext cx="1246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셀 </a:t>
              </a:r>
              <a:r>
                <a:rPr lang="en-US" altLang="ko-KR" sz="1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가격</a:t>
              </a:r>
              <a:r>
                <a:rPr lang="en-US" altLang="ko-KR" sz="1200" baseline="30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2)</a:t>
              </a:r>
              <a:r>
                <a:rPr lang="en-US" altLang="ko-KR" sz="1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14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6D54292-79CC-EFD2-6404-265E499EBA10}"/>
                </a:ext>
              </a:extLst>
            </p:cNvPr>
            <p:cNvCxnSpPr>
              <a:cxnSpLocks/>
            </p:cNvCxnSpPr>
            <p:nvPr/>
          </p:nvCxnSpPr>
          <p:spPr>
            <a:xfrm>
              <a:off x="4650430" y="4819814"/>
              <a:ext cx="3130559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FA6B3C49-9704-33E4-8762-126EDBCCE7A0}"/>
                </a:ext>
              </a:extLst>
            </p:cNvPr>
            <p:cNvSpPr/>
            <p:nvPr/>
          </p:nvSpPr>
          <p:spPr>
            <a:xfrm>
              <a:off x="4755279" y="5633481"/>
              <a:ext cx="301073" cy="222156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A8E7C3-1002-4FF1-4F80-AEC6EC662968}"/>
              </a:ext>
            </a:extLst>
          </p:cNvPr>
          <p:cNvSpPr/>
          <p:nvPr/>
        </p:nvSpPr>
        <p:spPr>
          <a:xfrm>
            <a:off x="8203142" y="2738487"/>
            <a:ext cx="3492000" cy="32998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14119B-E40F-2E29-8383-A40B071D3C0A}"/>
              </a:ext>
            </a:extLst>
          </p:cNvPr>
          <p:cNvSpPr txBox="1"/>
          <p:nvPr/>
        </p:nvSpPr>
        <p:spPr>
          <a:xfrm>
            <a:off x="8151280" y="5569912"/>
            <a:ext cx="3945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품질 기회비용 </a:t>
            </a:r>
            <a:r>
              <a:rPr lang="en-US" altLang="ko-KR" sz="1600" dirty="0">
                <a:solidFill>
                  <a:prstClr val="black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KPI </a:t>
            </a:r>
            <a:r>
              <a:rPr lang="en-US" altLang="ko-KR" sz="1600" noProof="0" dirty="0">
                <a:solidFill>
                  <a:prstClr val="black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65.2%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달성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7DF83F1-2EB9-983E-69D5-12D93E5BF931}"/>
              </a:ext>
            </a:extLst>
          </p:cNvPr>
          <p:cNvSpPr/>
          <p:nvPr/>
        </p:nvSpPr>
        <p:spPr>
          <a:xfrm>
            <a:off x="9412674" y="3798996"/>
            <a:ext cx="414866" cy="1435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20693D-3BB5-3928-3FE0-4223AFD29AED}"/>
              </a:ext>
            </a:extLst>
          </p:cNvPr>
          <p:cNvSpPr/>
          <p:nvPr/>
        </p:nvSpPr>
        <p:spPr>
          <a:xfrm>
            <a:off x="10621919" y="4549096"/>
            <a:ext cx="414866" cy="685649"/>
          </a:xfrm>
          <a:prstGeom prst="rect">
            <a:avLst/>
          </a:prstGeom>
          <a:solidFill>
            <a:srgbClr val="00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32A9FE0-929C-D746-B1F2-49EC030089D6}"/>
              </a:ext>
            </a:extLst>
          </p:cNvPr>
          <p:cNvCxnSpPr>
            <a:cxnSpLocks/>
          </p:cNvCxnSpPr>
          <p:nvPr/>
        </p:nvCxnSpPr>
        <p:spPr>
          <a:xfrm>
            <a:off x="8943588" y="5234746"/>
            <a:ext cx="255753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5A990B6-BDA2-EC47-F9AD-8F0878A45CB6}"/>
              </a:ext>
            </a:extLst>
          </p:cNvPr>
          <p:cNvSpPr txBox="1"/>
          <p:nvPr/>
        </p:nvSpPr>
        <p:spPr>
          <a:xfrm>
            <a:off x="8248794" y="4164419"/>
            <a:ext cx="109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품질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기회비용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A2F6B9-B69B-6B70-F3CD-A64174618A17}"/>
              </a:ext>
            </a:extLst>
          </p:cNvPr>
          <p:cNvSpPr txBox="1"/>
          <p:nvPr/>
        </p:nvSpPr>
        <p:spPr>
          <a:xfrm>
            <a:off x="8447545" y="3080633"/>
            <a:ext cx="1776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불량률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2048EB1-2813-5AC2-AC39-4D8BD53BB2C1}"/>
              </a:ext>
            </a:extLst>
          </p:cNvPr>
          <p:cNvSpPr/>
          <p:nvPr/>
        </p:nvSpPr>
        <p:spPr>
          <a:xfrm>
            <a:off x="9558001" y="3155667"/>
            <a:ext cx="144000" cy="144000"/>
          </a:xfrm>
          <a:prstGeom prst="ellipse">
            <a:avLst/>
          </a:prstGeom>
          <a:ln>
            <a:solidFill>
              <a:srgbClr val="0058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8EA55AA-8200-C2A3-5F5C-39F0F9C4D72D}"/>
              </a:ext>
            </a:extLst>
          </p:cNvPr>
          <p:cNvSpPr/>
          <p:nvPr/>
        </p:nvSpPr>
        <p:spPr>
          <a:xfrm>
            <a:off x="10747667" y="3616574"/>
            <a:ext cx="144000" cy="144000"/>
          </a:xfrm>
          <a:prstGeom prst="ellipse">
            <a:avLst/>
          </a:prstGeom>
          <a:ln>
            <a:solidFill>
              <a:srgbClr val="0058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23D70F-8089-FD6F-5808-0D174A1B8551}"/>
              </a:ext>
            </a:extLst>
          </p:cNvPr>
          <p:cNvSpPr txBox="1"/>
          <p:nvPr/>
        </p:nvSpPr>
        <p:spPr>
          <a:xfrm>
            <a:off x="9372802" y="2947950"/>
            <a:ext cx="9602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3.5%</a:t>
            </a:r>
            <a:endParaRPr lang="ko-KR" altLang="en-US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8751422-7367-FD85-0C61-A843BD958935}"/>
              </a:ext>
            </a:extLst>
          </p:cNvPr>
          <p:cNvSpPr txBox="1"/>
          <p:nvPr/>
        </p:nvSpPr>
        <p:spPr>
          <a:xfrm>
            <a:off x="10552399" y="3354123"/>
            <a:ext cx="9602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1.5%</a:t>
            </a:r>
            <a:endParaRPr lang="ko-KR" altLang="en-US" sz="12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E76B455-FF32-EED9-EB57-0AF0EB8E4F3B}"/>
              </a:ext>
            </a:extLst>
          </p:cNvPr>
          <p:cNvCxnSpPr>
            <a:cxnSpLocks/>
          </p:cNvCxnSpPr>
          <p:nvPr/>
        </p:nvCxnSpPr>
        <p:spPr>
          <a:xfrm>
            <a:off x="9856275" y="3852021"/>
            <a:ext cx="765644" cy="66251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A9AD76C-1B95-ECD2-06E1-B9B62E9D86C1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>
            <a:off x="9702001" y="3227667"/>
            <a:ext cx="1045666" cy="460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0824E29-820C-880D-5519-325105EB8D66}"/>
              </a:ext>
            </a:extLst>
          </p:cNvPr>
          <p:cNvSpPr txBox="1"/>
          <p:nvPr/>
        </p:nvSpPr>
        <p:spPr>
          <a:xfrm>
            <a:off x="9372802" y="3509938"/>
            <a:ext cx="6583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61B58A-01C1-622B-DB81-EC9DB645160A}"/>
              </a:ext>
            </a:extLst>
          </p:cNvPr>
          <p:cNvSpPr txBox="1"/>
          <p:nvPr/>
        </p:nvSpPr>
        <p:spPr>
          <a:xfrm>
            <a:off x="10552399" y="4274153"/>
            <a:ext cx="6212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2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D2ED00-2D76-160E-8A58-B8370A5CBF8D}"/>
              </a:ext>
            </a:extLst>
          </p:cNvPr>
          <p:cNvSpPr txBox="1"/>
          <p:nvPr/>
        </p:nvSpPr>
        <p:spPr>
          <a:xfrm>
            <a:off x="9444234" y="5234705"/>
            <a:ext cx="6583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22’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46386B4-40DF-E086-105B-D227B9E7F73C}"/>
              </a:ext>
            </a:extLst>
          </p:cNvPr>
          <p:cNvSpPr txBox="1"/>
          <p:nvPr/>
        </p:nvSpPr>
        <p:spPr>
          <a:xfrm>
            <a:off x="10651070" y="5229991"/>
            <a:ext cx="6583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23’</a:t>
            </a:r>
            <a:endParaRPr lang="ko-KR" altLang="en-US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F915330-C0E8-FBEA-3D10-466C103B6A6F}"/>
              </a:ext>
            </a:extLst>
          </p:cNvPr>
          <p:cNvSpPr/>
          <p:nvPr/>
        </p:nvSpPr>
        <p:spPr>
          <a:xfrm>
            <a:off x="8271939" y="5630841"/>
            <a:ext cx="301073" cy="2221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8279B1-590C-6785-B3BC-914D9F75343B}"/>
              </a:ext>
            </a:extLst>
          </p:cNvPr>
          <p:cNvSpPr txBox="1"/>
          <p:nvPr/>
        </p:nvSpPr>
        <p:spPr>
          <a:xfrm>
            <a:off x="3276999" y="6039590"/>
            <a:ext cx="8517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불량수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36,753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 불량수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5,751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  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배터리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1kWh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150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cell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용량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0.5kWh,  1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1,300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81C230-85FD-8D6C-7CEB-0DD9D9B74EEC}"/>
              </a:ext>
            </a:extLst>
          </p:cNvPr>
          <p:cNvSpPr txBox="1"/>
          <p:nvPr/>
        </p:nvSpPr>
        <p:spPr>
          <a:xfrm>
            <a:off x="6595593" y="3258966"/>
            <a:ext cx="2547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21,002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5852A1-8E3B-1AA2-6316-628F3742B8D8}"/>
              </a:ext>
            </a:extLst>
          </p:cNvPr>
          <p:cNvSpPr txBox="1"/>
          <p:nvPr/>
        </p:nvSpPr>
        <p:spPr>
          <a:xfrm>
            <a:off x="6182854" y="4847892"/>
            <a:ext cx="1706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15.8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11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5D70C3-DFE4-27FF-C0DF-BF0F2252BE52}"/>
              </a:ext>
            </a:extLst>
          </p:cNvPr>
          <p:cNvSpPr txBox="1"/>
          <p:nvPr/>
        </p:nvSpPr>
        <p:spPr>
          <a:xfrm>
            <a:off x="298748" y="63371"/>
            <a:ext cx="10800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5.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개선안 및 적용 방안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제약 조건 하 최적화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8793BC-CD1F-52F7-7047-B86C1EB489CB}"/>
              </a:ext>
            </a:extLst>
          </p:cNvPr>
          <p:cNvSpPr/>
          <p:nvPr/>
        </p:nvSpPr>
        <p:spPr>
          <a:xfrm>
            <a:off x="3964834" y="3022436"/>
            <a:ext cx="1980584" cy="2850339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DCA14A-E9D3-DB36-5162-51CC9855F1A1}"/>
              </a:ext>
            </a:extLst>
          </p:cNvPr>
          <p:cNvSpPr/>
          <p:nvPr/>
        </p:nvSpPr>
        <p:spPr>
          <a:xfrm>
            <a:off x="660400" y="3022438"/>
            <a:ext cx="1990275" cy="2850337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10264-7132-68E4-289F-CA68B2992060}"/>
              </a:ext>
            </a:extLst>
          </p:cNvPr>
          <p:cNvSpPr txBox="1"/>
          <p:nvPr/>
        </p:nvSpPr>
        <p:spPr>
          <a:xfrm>
            <a:off x="792191" y="2256392"/>
            <a:ext cx="172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Formation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설비</a:t>
            </a:r>
            <a:endParaRPr kumimoji="1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E898EC-3AF7-56E0-A86A-768B31B3D206}"/>
              </a:ext>
            </a:extLst>
          </p:cNvPr>
          <p:cNvSpPr txBox="1"/>
          <p:nvPr/>
        </p:nvSpPr>
        <p:spPr>
          <a:xfrm>
            <a:off x="3781520" y="2256392"/>
            <a:ext cx="231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Power Charging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설비</a:t>
            </a:r>
            <a:endParaRPr kumimoji="1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CA5C050-F4DB-7F1D-5510-D7D3F00DC817}"/>
              </a:ext>
            </a:extLst>
          </p:cNvPr>
          <p:cNvGraphicFramePr>
            <a:graphicFrameLocks noGrp="1"/>
          </p:cNvGraphicFramePr>
          <p:nvPr/>
        </p:nvGraphicFramePr>
        <p:xfrm>
          <a:off x="6516303" y="3942080"/>
          <a:ext cx="5062889" cy="1974234"/>
        </p:xfrm>
        <a:graphic>
          <a:graphicData uri="http://schemas.openxmlformats.org/drawingml/2006/table">
            <a:tbl>
              <a:tblPr/>
              <a:tblGrid>
                <a:gridCol w="963459">
                  <a:extLst>
                    <a:ext uri="{9D8B030D-6E8A-4147-A177-3AD203B41FA5}">
                      <a16:colId xmlns:a16="http://schemas.microsoft.com/office/drawing/2014/main" val="2472599198"/>
                    </a:ext>
                  </a:extLst>
                </a:gridCol>
                <a:gridCol w="2049715">
                  <a:extLst>
                    <a:ext uri="{9D8B030D-6E8A-4147-A177-3AD203B41FA5}">
                      <a16:colId xmlns:a16="http://schemas.microsoft.com/office/drawing/2014/main" val="3069936632"/>
                    </a:ext>
                  </a:extLst>
                </a:gridCol>
                <a:gridCol w="2049715">
                  <a:extLst>
                    <a:ext uri="{9D8B030D-6E8A-4147-A177-3AD203B41FA5}">
                      <a16:colId xmlns:a16="http://schemas.microsoft.com/office/drawing/2014/main" val="2604034595"/>
                    </a:ext>
                  </a:extLst>
                </a:gridCol>
              </a:tblGrid>
              <a:tr h="65807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최적 조건이 아닌 </a:t>
                      </a: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Formation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Power Charging</a:t>
                      </a: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에서 온도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782458"/>
                  </a:ext>
                </a:extLst>
              </a:tr>
              <a:tr h="65807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공정 조건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27.10 ~ 29.00 ℃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이외의 범위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27.10 ~ </a:t>
                      </a:r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30.25℃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124580"/>
                  </a:ext>
                </a:extLst>
              </a:tr>
              <a:tr h="65807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불량률</a:t>
                      </a:r>
                      <a:endParaRPr lang="en-US" altLang="ko-KR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6.51%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(969/14,879)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3.11%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(462/14,879)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4056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12B36A2-E65C-78AD-F0C3-CBFAAC4E8444}"/>
              </a:ext>
            </a:extLst>
          </p:cNvPr>
          <p:cNvSpPr txBox="1"/>
          <p:nvPr/>
        </p:nvSpPr>
        <p:spPr>
          <a:xfrm>
            <a:off x="253977" y="985225"/>
            <a:ext cx="1224885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Formation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최적 조건에서 벗어나 불량 발생 확률이 높은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cell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Power Charging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단계에서 설비의 위치를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589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  <a:sym typeface="Malgun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조절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하여 불량 발생 확률 감소를 기대할 수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Malgun Gothic"/>
              </a:rPr>
              <a:t>. 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FDD754-2535-E8BC-98D9-B6E04A388670}"/>
              </a:ext>
            </a:extLst>
          </p:cNvPr>
          <p:cNvGrpSpPr/>
          <p:nvPr/>
        </p:nvGrpSpPr>
        <p:grpSpPr>
          <a:xfrm>
            <a:off x="2666658" y="3575637"/>
            <a:ext cx="916819" cy="1882965"/>
            <a:chOff x="2939531" y="3539985"/>
            <a:chExt cx="801638" cy="1882965"/>
          </a:xfrm>
          <a:gradFill>
            <a:gsLst>
              <a:gs pos="95000">
                <a:srgbClr val="C00000"/>
              </a:gs>
              <a:gs pos="7000">
                <a:srgbClr val="005891"/>
              </a:gs>
              <a:gs pos="0">
                <a:srgbClr val="FBE1D1"/>
              </a:gs>
              <a:gs pos="0">
                <a:srgbClr val="FEF8E3"/>
              </a:gs>
              <a:gs pos="0">
                <a:srgbClr val="FEF8E3"/>
              </a:gs>
              <a:gs pos="0">
                <a:srgbClr val="ED6D76"/>
              </a:gs>
              <a:gs pos="52760">
                <a:srgbClr val="FEF7E2"/>
              </a:gs>
              <a:gs pos="0">
                <a:srgbClr val="FCE9D7"/>
              </a:gs>
              <a:gs pos="55537">
                <a:srgbClr val="FEF8E3"/>
              </a:gs>
              <a:gs pos="60000">
                <a:srgbClr val="FEF8E3"/>
              </a:gs>
            </a:gsLst>
            <a:lin ang="5400000" scaled="1"/>
          </a:gra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42608AA-2CA7-C5D7-B207-38EB4EB98964}"/>
                </a:ext>
              </a:extLst>
            </p:cNvPr>
            <p:cNvSpPr/>
            <p:nvPr/>
          </p:nvSpPr>
          <p:spPr>
            <a:xfrm>
              <a:off x="3297475" y="3622174"/>
              <a:ext cx="105275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화살표: 왼쪽 39">
              <a:extLst>
                <a:ext uri="{FF2B5EF4-FFF2-40B4-BE49-F238E27FC236}">
                  <a16:creationId xmlns:a16="http://schemas.microsoft.com/office/drawing/2014/main" id="{5A3D4370-A61B-8AF0-B2CA-E5D992C76EFE}"/>
                </a:ext>
              </a:extLst>
            </p:cNvPr>
            <p:cNvSpPr/>
            <p:nvPr/>
          </p:nvSpPr>
          <p:spPr>
            <a:xfrm flipH="1">
              <a:off x="3297474" y="3539985"/>
              <a:ext cx="443695" cy="198348"/>
            </a:xfrm>
            <a:prstGeom prst="leftArrow">
              <a:avLst>
                <a:gd name="adj1" fmla="val 50000"/>
                <a:gd name="adj2" fmla="val 71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4F8330B-23E2-22BF-82C1-0AC2AB31420E}"/>
                </a:ext>
              </a:extLst>
            </p:cNvPr>
            <p:cNvSpPr/>
            <p:nvPr/>
          </p:nvSpPr>
          <p:spPr>
            <a:xfrm>
              <a:off x="2939531" y="5314950"/>
              <a:ext cx="432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E214CE-5C58-29B4-F018-936F8D3224E9}"/>
              </a:ext>
            </a:extLst>
          </p:cNvPr>
          <p:cNvSpPr txBox="1"/>
          <p:nvPr/>
        </p:nvSpPr>
        <p:spPr>
          <a:xfrm>
            <a:off x="6434667" y="2328333"/>
            <a:ext cx="497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공정 순서</a:t>
            </a:r>
            <a:endParaRPr kumimoji="1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E4F52C75-368E-5A02-B708-921312CC8D37}"/>
              </a:ext>
            </a:extLst>
          </p:cNvPr>
          <p:cNvGraphicFramePr>
            <a:graphicFrameLocks noGrp="1"/>
          </p:cNvGraphicFramePr>
          <p:nvPr/>
        </p:nvGraphicFramePr>
        <p:xfrm>
          <a:off x="2986217" y="2600100"/>
          <a:ext cx="2959200" cy="3699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400">
                  <a:extLst>
                    <a:ext uri="{9D8B030D-6E8A-4147-A177-3AD203B41FA5}">
                      <a16:colId xmlns:a16="http://schemas.microsoft.com/office/drawing/2014/main" val="4033738147"/>
                    </a:ext>
                  </a:extLst>
                </a:gridCol>
                <a:gridCol w="986400">
                  <a:extLst>
                    <a:ext uri="{9D8B030D-6E8A-4147-A177-3AD203B41FA5}">
                      <a16:colId xmlns:a16="http://schemas.microsoft.com/office/drawing/2014/main" val="3879333071"/>
                    </a:ext>
                  </a:extLst>
                </a:gridCol>
                <a:gridCol w="986400">
                  <a:extLst>
                    <a:ext uri="{9D8B030D-6E8A-4147-A177-3AD203B41FA5}">
                      <a16:colId xmlns:a16="http://schemas.microsoft.com/office/drawing/2014/main" val="1642140647"/>
                    </a:ext>
                  </a:extLst>
                </a:gridCol>
              </a:tblGrid>
              <a:tr h="4099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온도</a:t>
                      </a:r>
                      <a:r>
                        <a:rPr lang="en-US" altLang="ko-KR" sz="1500" b="1" i="0" u="none" strike="noStrike" cap="none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  <a:sym typeface="Arial"/>
                        </a:rPr>
                        <a:t>(℃)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불량률</a:t>
                      </a: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(%)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210070"/>
                  </a:ext>
                </a:extLst>
              </a:tr>
              <a:tr h="40999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r>
                        <a:rPr lang="ko-KR" altLang="en-US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27.65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2.17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005038"/>
                  </a:ext>
                </a:extLst>
              </a:tr>
              <a:tr h="40999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27.78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1.55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326703"/>
                  </a:ext>
                </a:extLst>
              </a:tr>
              <a:tr h="40999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r>
                        <a:rPr lang="ko-KR" altLang="en-US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27.30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2.36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004596"/>
                  </a:ext>
                </a:extLst>
              </a:tr>
              <a:tr h="409990">
                <a:tc>
                  <a:txBody>
                    <a:bodyPr/>
                    <a:lstStyle/>
                    <a:p>
                      <a:pPr algn="r" latinLnBrk="1"/>
                      <a:endParaRPr lang="ko-KR" altLang="en-US" sz="15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∙∙∙</a:t>
                      </a:r>
                    </a:p>
                  </a:txBody>
                  <a:tcPr vert="ea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∙∙∙</a:t>
                      </a:r>
                    </a:p>
                  </a:txBody>
                  <a:tcPr vert="ea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58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371451"/>
                  </a:ext>
                </a:extLst>
              </a:tr>
              <a:tr h="40999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26.17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4.12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132271"/>
                  </a:ext>
                </a:extLst>
              </a:tr>
              <a:tr h="40999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25.75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3.40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464537"/>
                  </a:ext>
                </a:extLst>
              </a:tr>
              <a:tr h="41917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26.00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6.21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358888"/>
                  </a:ext>
                </a:extLst>
              </a:tr>
              <a:tr h="4099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684133"/>
                  </a:ext>
                </a:extLst>
              </a:tr>
            </a:tbl>
          </a:graphicData>
        </a:graphic>
      </p:graphicFrame>
      <p:graphicFrame>
        <p:nvGraphicFramePr>
          <p:cNvPr id="25" name="표 5">
            <a:extLst>
              <a:ext uri="{FF2B5EF4-FFF2-40B4-BE49-F238E27FC236}">
                <a16:creationId xmlns:a16="http://schemas.microsoft.com/office/drawing/2014/main" id="{487FBEC0-B0E3-401C-3C06-A383695F633D}"/>
              </a:ext>
            </a:extLst>
          </p:cNvPr>
          <p:cNvGraphicFramePr>
            <a:graphicFrameLocks noGrp="1"/>
          </p:cNvGraphicFramePr>
          <p:nvPr/>
        </p:nvGraphicFramePr>
        <p:xfrm>
          <a:off x="-307819" y="2598341"/>
          <a:ext cx="2958495" cy="3699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65">
                  <a:extLst>
                    <a:ext uri="{9D8B030D-6E8A-4147-A177-3AD203B41FA5}">
                      <a16:colId xmlns:a16="http://schemas.microsoft.com/office/drawing/2014/main" val="4033738147"/>
                    </a:ext>
                  </a:extLst>
                </a:gridCol>
                <a:gridCol w="986165">
                  <a:extLst>
                    <a:ext uri="{9D8B030D-6E8A-4147-A177-3AD203B41FA5}">
                      <a16:colId xmlns:a16="http://schemas.microsoft.com/office/drawing/2014/main" val="3879333071"/>
                    </a:ext>
                  </a:extLst>
                </a:gridCol>
                <a:gridCol w="986165">
                  <a:extLst>
                    <a:ext uri="{9D8B030D-6E8A-4147-A177-3AD203B41FA5}">
                      <a16:colId xmlns:a16="http://schemas.microsoft.com/office/drawing/2014/main" val="1642140647"/>
                    </a:ext>
                  </a:extLst>
                </a:gridCol>
              </a:tblGrid>
              <a:tr h="41101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온도</a:t>
                      </a:r>
                      <a:r>
                        <a:rPr lang="en-US" altLang="ko-KR" sz="1500" b="1" i="0" u="none" strike="noStrike" cap="none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  <a:sym typeface="Arial"/>
                        </a:rPr>
                        <a:t>(℃)</a:t>
                      </a:r>
                      <a:endParaRPr lang="ko-KR" altLang="en-US" sz="1500" b="1" i="0" u="none" strike="noStrike" cap="none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불량률</a:t>
                      </a: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(%)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210070"/>
                  </a:ext>
                </a:extLst>
              </a:tr>
              <a:tr h="41101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28.60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0.81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005038"/>
                  </a:ext>
                </a:extLst>
              </a:tr>
              <a:tr h="41101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28.08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0.01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326703"/>
                  </a:ext>
                </a:extLst>
              </a:tr>
              <a:tr h="411011"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565938"/>
                  </a:ext>
                </a:extLst>
              </a:tr>
              <a:tr h="411011"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∙∙∙</a:t>
                      </a:r>
                    </a:p>
                  </a:txBody>
                  <a:tcPr vert="ea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∙∙∙</a:t>
                      </a:r>
                    </a:p>
                  </a:txBody>
                  <a:tcPr vert="ea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371451"/>
                  </a:ext>
                </a:extLst>
              </a:tr>
              <a:tr h="41101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25.00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19.00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330905"/>
                  </a:ext>
                </a:extLst>
              </a:tr>
              <a:tr h="41101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25.36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26.40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991313"/>
                  </a:ext>
                </a:extLst>
              </a:tr>
              <a:tr h="41101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25.24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21.40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933297"/>
                  </a:ext>
                </a:extLst>
              </a:tr>
              <a:tr h="41101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</a:t>
                      </a:r>
                      <a:r>
                        <a:rPr lang="ko-KR" altLang="en-US" sz="1500" dirty="0">
                          <a:solidFill>
                            <a:sysClr val="windowText" lastClr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684133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744E69-0E8E-3F58-E9C4-E7E17A09A070}"/>
              </a:ext>
            </a:extLst>
          </p:cNvPr>
          <p:cNvCxnSpPr>
            <a:cxnSpLocks/>
          </p:cNvCxnSpPr>
          <p:nvPr/>
        </p:nvCxnSpPr>
        <p:spPr>
          <a:xfrm>
            <a:off x="6265333" y="2328333"/>
            <a:ext cx="0" cy="358986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E55C42-414A-1BDF-2BCD-E7D805ACB7FE}"/>
              </a:ext>
            </a:extLst>
          </p:cNvPr>
          <p:cNvSpPr txBox="1"/>
          <p:nvPr/>
        </p:nvSpPr>
        <p:spPr>
          <a:xfrm>
            <a:off x="6516303" y="3490145"/>
            <a:ext cx="497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설비 위치에 따른 불량률 감소</a:t>
            </a:r>
            <a:endParaRPr kumimoji="1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Google Shape;152;p3">
            <a:extLst>
              <a:ext uri="{FF2B5EF4-FFF2-40B4-BE49-F238E27FC236}">
                <a16:creationId xmlns:a16="http://schemas.microsoft.com/office/drawing/2014/main" id="{E5D61139-BFB6-EEB1-35B4-FBE9DD305F39}"/>
              </a:ext>
            </a:extLst>
          </p:cNvPr>
          <p:cNvSpPr/>
          <p:nvPr/>
        </p:nvSpPr>
        <p:spPr>
          <a:xfrm>
            <a:off x="6519476" y="2749214"/>
            <a:ext cx="1131682" cy="525522"/>
          </a:xfrm>
          <a:prstGeom prst="homePlat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Aging</a:t>
            </a:r>
            <a:endParaRPr sz="160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Google Shape;153;p3">
            <a:extLst>
              <a:ext uri="{FF2B5EF4-FFF2-40B4-BE49-F238E27FC236}">
                <a16:creationId xmlns:a16="http://schemas.microsoft.com/office/drawing/2014/main" id="{BDBF9596-C89A-62FC-0714-6AE8D1FC1FF5}"/>
              </a:ext>
            </a:extLst>
          </p:cNvPr>
          <p:cNvSpPr/>
          <p:nvPr/>
        </p:nvSpPr>
        <p:spPr>
          <a:xfrm>
            <a:off x="7611552" y="2749214"/>
            <a:ext cx="2014768" cy="525522"/>
          </a:xfrm>
          <a:prstGeom prst="chevron">
            <a:avLst>
              <a:gd name="adj" fmla="val 50000"/>
            </a:avLst>
          </a:prstGeom>
          <a:solidFill>
            <a:srgbClr val="A40000">
              <a:alpha val="50000"/>
            </a:srgbClr>
          </a:solidFill>
          <a:ln w="190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b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Formation</a:t>
            </a:r>
            <a:endParaRPr lang="ko-KR" altLang="en-US" sz="1600" b="1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Google Shape;154;p3">
            <a:extLst>
              <a:ext uri="{FF2B5EF4-FFF2-40B4-BE49-F238E27FC236}">
                <a16:creationId xmlns:a16="http://schemas.microsoft.com/office/drawing/2014/main" id="{06ECF700-F045-F8D9-13D6-D4274CA758CC}"/>
              </a:ext>
            </a:extLst>
          </p:cNvPr>
          <p:cNvSpPr/>
          <p:nvPr/>
        </p:nvSpPr>
        <p:spPr>
          <a:xfrm>
            <a:off x="9551434" y="2749214"/>
            <a:ext cx="2030931" cy="525522"/>
          </a:xfrm>
          <a:prstGeom prst="chevron">
            <a:avLst>
              <a:gd name="adj" fmla="val 50000"/>
            </a:avLst>
          </a:prstGeom>
          <a:solidFill>
            <a:srgbClr val="005891">
              <a:alpha val="50000"/>
            </a:srgbClr>
          </a:solidFill>
          <a:ln w="190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Power Charging</a:t>
            </a:r>
            <a:endParaRPr sz="1600" b="1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50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07F50-EC8E-0D6E-0982-9DB95AD63D54}"/>
              </a:ext>
            </a:extLst>
          </p:cNvPr>
          <p:cNvSpPr txBox="1"/>
          <p:nvPr/>
        </p:nvSpPr>
        <p:spPr>
          <a:xfrm>
            <a:off x="298747" y="63371"/>
            <a:ext cx="11445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개선안 및 적용 방안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HY견고딕" panose="02030600000101010101" pitchFamily="18" charset="-127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HY견고딕" panose="02030600000101010101" pitchFamily="18" charset="-127"/>
              </a:rPr>
              <a:t>I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HY견고딕" panose="02030600000101010101" pitchFamily="18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관리도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F499BAE-6041-05E5-4F91-D6DD3567B6E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15" y="4505325"/>
            <a:ext cx="5491585" cy="175861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6A97F5F-2B4F-2C72-0944-51700BD70571}"/>
              </a:ext>
            </a:extLst>
          </p:cNvPr>
          <p:cNvGrpSpPr/>
          <p:nvPr/>
        </p:nvGrpSpPr>
        <p:grpSpPr>
          <a:xfrm>
            <a:off x="6289141" y="2287649"/>
            <a:ext cx="5500618" cy="1753022"/>
            <a:chOff x="6576591" y="2009046"/>
            <a:chExt cx="5015335" cy="216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CD140D9-ABEE-6C1B-B866-6F08D6ACB6F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591" y="2009046"/>
              <a:ext cx="5015335" cy="216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BDDD6A2-80E1-A039-2AD1-87C1A2942DA9}"/>
                </a:ext>
              </a:extLst>
            </p:cNvPr>
            <p:cNvSpPr/>
            <p:nvPr/>
          </p:nvSpPr>
          <p:spPr>
            <a:xfrm>
              <a:off x="7832855" y="3744640"/>
              <a:ext cx="266700" cy="1714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5221CFA-5E99-447B-B17C-D7333A5C3B49}"/>
                </a:ext>
              </a:extLst>
            </p:cNvPr>
            <p:cNvSpPr/>
            <p:nvPr/>
          </p:nvSpPr>
          <p:spPr>
            <a:xfrm>
              <a:off x="8249314" y="3658915"/>
              <a:ext cx="266700" cy="1714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186FD3-5879-402B-46A3-7C8B1A512943}"/>
                </a:ext>
              </a:extLst>
            </p:cNvPr>
            <p:cNvSpPr/>
            <p:nvPr/>
          </p:nvSpPr>
          <p:spPr>
            <a:xfrm>
              <a:off x="9617986" y="3717479"/>
              <a:ext cx="266700" cy="1714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847DE5-871D-EFCA-74D9-7958496E4440}"/>
              </a:ext>
            </a:extLst>
          </p:cNvPr>
          <p:cNvSpPr txBox="1"/>
          <p:nvPr/>
        </p:nvSpPr>
        <p:spPr>
          <a:xfrm>
            <a:off x="253977" y="985225"/>
            <a:ext cx="1224885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Formation 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단계에서 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3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시그마 수준의 관리 한계선 이내로 </a:t>
            </a:r>
            <a:r>
              <a:rPr lang="en-US" altLang="ko-KR" sz="2000" dirty="0">
                <a:solidFill>
                  <a:srgbClr val="000000"/>
                </a:solidFill>
                <a:latin typeface="Bell MT" panose="02020503060305020303" pitchFamily="18" charset="0"/>
                <a:ea typeface="나눔바른고딕" panose="020B0603020101020101" pitchFamily="50" charset="-127"/>
                <a:sym typeface="Malgun Gothic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관리도를 만들었다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. </a:t>
            </a:r>
            <a:r>
              <a:rPr lang="ko-KR" altLang="en-US" sz="20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전</a:t>
            </a:r>
            <a:r>
              <a:rPr lang="ko-KR" altLang="en-US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∙</a:t>
            </a:r>
            <a:r>
              <a:rPr lang="ko-KR" altLang="en-US" sz="20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후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 관리도를 비교하여 </a:t>
            </a:r>
            <a:r>
              <a:rPr lang="ko-KR" altLang="en-US" sz="2000" b="1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개선</a:t>
            </a:r>
            <a:endParaRPr lang="en-US" altLang="ko-KR" sz="2000" b="1" dirty="0">
              <a:solidFill>
                <a:srgbClr val="00589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효과를 입증</a:t>
            </a:r>
            <a:r>
              <a:rPr lang="ko-KR" altLang="en-US" sz="2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하고</a:t>
            </a:r>
            <a:r>
              <a:rPr lang="en-US" altLang="ko-KR" sz="2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, </a:t>
            </a:r>
            <a:r>
              <a:rPr lang="ko-KR" altLang="en-US" sz="2000" b="1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추후 공정의 안정성을 모니터링</a:t>
            </a:r>
            <a:r>
              <a:rPr lang="ko-KR" altLang="en-US" sz="2000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할 수 있다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Malgun Gothic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D988BD7-5A72-C3F4-3B34-9A0723A301F1}"/>
              </a:ext>
            </a:extLst>
          </p:cNvPr>
          <p:cNvGrpSpPr/>
          <p:nvPr/>
        </p:nvGrpSpPr>
        <p:grpSpPr>
          <a:xfrm>
            <a:off x="432641" y="4209620"/>
            <a:ext cx="11357118" cy="2054321"/>
            <a:chOff x="525007" y="4254403"/>
            <a:chExt cx="11357118" cy="205432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FF7AF3D-6F6F-6FD1-B971-B4A6D2937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" y="4568069"/>
              <a:ext cx="5505449" cy="174065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76E59BD-2DF3-0437-2595-01AEBB8B4E9C}"/>
                </a:ext>
              </a:extLst>
            </p:cNvPr>
            <p:cNvSpPr/>
            <p:nvPr/>
          </p:nvSpPr>
          <p:spPr>
            <a:xfrm>
              <a:off x="525007" y="4264137"/>
              <a:ext cx="5544000" cy="42203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관리 후 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충전 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단계의 평균온도 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 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관리도</a:t>
              </a:r>
              <a:endPara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F4C5D7F-C7B8-CEF4-2746-C69870899BF2}"/>
                </a:ext>
              </a:extLst>
            </p:cNvPr>
            <p:cNvSpPr/>
            <p:nvPr/>
          </p:nvSpPr>
          <p:spPr>
            <a:xfrm>
              <a:off x="6338125" y="4254403"/>
              <a:ext cx="5544000" cy="42203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관리 후 충전 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단계의 평균온도 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 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관리도</a:t>
              </a:r>
              <a:endPara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C1E599-9808-AFD9-A492-CDB926D61486}"/>
              </a:ext>
            </a:extLst>
          </p:cNvPr>
          <p:cNvGrpSpPr/>
          <p:nvPr/>
        </p:nvGrpSpPr>
        <p:grpSpPr>
          <a:xfrm>
            <a:off x="402241" y="2009046"/>
            <a:ext cx="11409209" cy="2034521"/>
            <a:chOff x="512525" y="2009046"/>
            <a:chExt cx="11409209" cy="203452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F1AE12D-E5DB-C537-CB6A-93D5B7E4524A}"/>
                </a:ext>
              </a:extLst>
            </p:cNvPr>
            <p:cNvGrpSpPr/>
            <p:nvPr/>
          </p:nvGrpSpPr>
          <p:grpSpPr>
            <a:xfrm>
              <a:off x="543399" y="2302911"/>
              <a:ext cx="5491910" cy="1740656"/>
              <a:chOff x="543399" y="2302911"/>
              <a:chExt cx="5491910" cy="1740656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8825C4A-76DD-9178-82F1-5FF30C61D907}"/>
                  </a:ext>
                </a:extLst>
              </p:cNvPr>
              <p:cNvGrpSpPr/>
              <p:nvPr/>
            </p:nvGrpSpPr>
            <p:grpSpPr>
              <a:xfrm>
                <a:off x="543399" y="2302911"/>
                <a:ext cx="5491910" cy="1740656"/>
                <a:chOff x="651861" y="2328147"/>
                <a:chExt cx="5008790" cy="174065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D70BDC4C-FBEE-A966-BF6F-E5324375F46E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1861" y="2328147"/>
                  <a:ext cx="5008790" cy="174065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4DB00D0D-81FB-925F-9180-20E4FA83A585}"/>
                    </a:ext>
                  </a:extLst>
                </p:cNvPr>
                <p:cNvSpPr/>
                <p:nvPr/>
              </p:nvSpPr>
              <p:spPr>
                <a:xfrm>
                  <a:off x="3060001" y="2507608"/>
                  <a:ext cx="266700" cy="1381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646AD04-5829-EB93-AAE3-B4D33462003D}"/>
                    </a:ext>
                  </a:extLst>
                </p:cNvPr>
                <p:cNvSpPr/>
                <p:nvPr/>
              </p:nvSpPr>
              <p:spPr>
                <a:xfrm>
                  <a:off x="2607262" y="3614340"/>
                  <a:ext cx="266700" cy="1381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457B5FBD-3234-3889-2D90-2F30F5049861}"/>
                    </a:ext>
                  </a:extLst>
                </p:cNvPr>
                <p:cNvSpPr/>
                <p:nvPr/>
              </p:nvSpPr>
              <p:spPr>
                <a:xfrm>
                  <a:off x="4563095" y="3681973"/>
                  <a:ext cx="266700" cy="1381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A735ED80-2D02-7ABA-3D2A-5DCBB6B185A2}"/>
                    </a:ext>
                  </a:extLst>
                </p:cNvPr>
                <p:cNvSpPr/>
                <p:nvPr/>
              </p:nvSpPr>
              <p:spPr>
                <a:xfrm>
                  <a:off x="3459423" y="3681972"/>
                  <a:ext cx="394481" cy="203073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92F4E51-3519-9AB7-BD03-1D3C943EEB44}"/>
                  </a:ext>
                </a:extLst>
              </p:cNvPr>
              <p:cNvSpPr/>
              <p:nvPr/>
            </p:nvSpPr>
            <p:spPr>
              <a:xfrm>
                <a:off x="3165529" y="2459825"/>
                <a:ext cx="266700" cy="17145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85ABA24-5184-B242-CD77-7F4366E9B674}"/>
                  </a:ext>
                </a:extLst>
              </p:cNvPr>
              <p:cNvSpPr/>
              <p:nvPr/>
            </p:nvSpPr>
            <p:spPr>
              <a:xfrm>
                <a:off x="2687713" y="3617978"/>
                <a:ext cx="266700" cy="17145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0D3619B-A12C-F607-5EDB-3F51B1900439}"/>
                  </a:ext>
                </a:extLst>
              </p:cNvPr>
              <p:cNvSpPr/>
              <p:nvPr/>
            </p:nvSpPr>
            <p:spPr>
              <a:xfrm>
                <a:off x="3698853" y="3617977"/>
                <a:ext cx="357531" cy="30236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EFF88DE-77D1-F5C2-7AF4-DCDFCF582900}"/>
                  </a:ext>
                </a:extLst>
              </p:cNvPr>
              <p:cNvSpPr/>
              <p:nvPr/>
            </p:nvSpPr>
            <p:spPr>
              <a:xfrm>
                <a:off x="4827717" y="3683435"/>
                <a:ext cx="266700" cy="17145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B66061-6ACE-B355-BE81-FD16F9805CAC}"/>
                </a:ext>
              </a:extLst>
            </p:cNvPr>
            <p:cNvSpPr/>
            <p:nvPr/>
          </p:nvSpPr>
          <p:spPr>
            <a:xfrm>
              <a:off x="512525" y="2009046"/>
              <a:ext cx="5544000" cy="42203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관리 전 충전 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단계의 평균온도 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 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관리도</a:t>
              </a:r>
              <a:endPara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CB1D33-6D6D-EE11-4111-01D9C1D07FCE}"/>
                </a:ext>
              </a:extLst>
            </p:cNvPr>
            <p:cNvSpPr/>
            <p:nvPr/>
          </p:nvSpPr>
          <p:spPr>
            <a:xfrm>
              <a:off x="6377734" y="2009046"/>
              <a:ext cx="5544000" cy="42203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관리 전 충전 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단계의 평균온도 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 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관리도</a:t>
              </a:r>
              <a:endPara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7F460FC-AD46-BEB2-525A-5FF391F41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70" y="3251280"/>
            <a:ext cx="355440" cy="3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274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D96360-30AF-132A-C09F-F6B31F39DC2E}"/>
              </a:ext>
            </a:extLst>
          </p:cNvPr>
          <p:cNvSpPr txBox="1"/>
          <p:nvPr/>
        </p:nvSpPr>
        <p:spPr>
          <a:xfrm>
            <a:off x="298748" y="63371"/>
            <a:ext cx="10800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개선안 및 적용 방안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– Pilot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계획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72D53D1-A3BF-3315-FEF9-A91695F9A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555241"/>
              </p:ext>
            </p:extLst>
          </p:nvPr>
        </p:nvGraphicFramePr>
        <p:xfrm>
          <a:off x="371475" y="981076"/>
          <a:ext cx="11477625" cy="5143955"/>
        </p:xfrm>
        <a:graphic>
          <a:graphicData uri="http://schemas.openxmlformats.org/drawingml/2006/table">
            <a:tbl>
              <a:tblPr/>
              <a:tblGrid>
                <a:gridCol w="2108966">
                  <a:extLst>
                    <a:ext uri="{9D8B030D-6E8A-4147-A177-3AD203B41FA5}">
                      <a16:colId xmlns:a16="http://schemas.microsoft.com/office/drawing/2014/main" val="3987596280"/>
                    </a:ext>
                  </a:extLst>
                </a:gridCol>
                <a:gridCol w="9368659">
                  <a:extLst>
                    <a:ext uri="{9D8B030D-6E8A-4147-A177-3AD203B41FA5}">
                      <a16:colId xmlns:a16="http://schemas.microsoft.com/office/drawing/2014/main" val="128736348"/>
                    </a:ext>
                  </a:extLst>
                </a:gridCol>
              </a:tblGrid>
              <a:tr h="50027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9443" marR="39443" marT="23666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marL="39443" marR="39443" marT="23666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334814"/>
                  </a:ext>
                </a:extLst>
              </a:tr>
              <a:tr h="148256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목적</a:t>
                      </a:r>
                    </a:p>
                  </a:txBody>
                  <a:tcPr marL="7889" marR="7889" marT="7889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개선안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 적용을 통한 개선 결과 검증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도출된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개선안 중 불량이 최소화되는 최적안을 선정하고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추가 개선 사항을 도출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확대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적용에 필요한 비용을 예측 및 확보하고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확대 적용함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889" marR="7889" marT="7889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15302"/>
                  </a:ext>
                </a:extLst>
              </a:tr>
              <a:tr h="20074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Pilot </a:t>
                      </a:r>
                      <a:r>
                        <a:rPr lang="ko-KR" alt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 개요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889" marR="7889" marT="7889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None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 대상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화성공정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 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•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방전공정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(LOT 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  <a:p>
                      <a:pPr marL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None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 프로세스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전체 프로세스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 중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(Formation, Power Charging)</a:t>
                      </a:r>
                    </a:p>
                    <a:p>
                      <a:pPr marL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None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 일정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2022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~ 2022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(14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b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                     2022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~ 2022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(14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7889" marR="7889" marT="7889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08101"/>
                  </a:ext>
                </a:extLst>
              </a:tr>
              <a:tr h="115363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현업 요청 사항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889" marR="7889" marT="7889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공장장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: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공정 설비에 개선안 적용 협조 요청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공정 엔지니어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개선안에 명시된 최적 온도 조정 요청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889" marR="7889" marT="7889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61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1931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44999-9214-496C-988F-FB9D49AD8EB7}"/>
              </a:ext>
            </a:extLst>
          </p:cNvPr>
          <p:cNvSpPr txBox="1"/>
          <p:nvPr/>
        </p:nvSpPr>
        <p:spPr>
          <a:xfrm>
            <a:off x="298748" y="63371"/>
            <a:ext cx="502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6. Learned Lesson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 descr="텍스트, 하늘, 실외, 도로이(가) 표시된 사진&#10;&#10;자동 생성된 설명">
            <a:extLst>
              <a:ext uri="{FF2B5EF4-FFF2-40B4-BE49-F238E27FC236}">
                <a16:creationId xmlns:a16="http://schemas.microsoft.com/office/drawing/2014/main" id="{48BA17B5-9F01-7244-68C3-63B322E8E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0" t="51117" r="17071" b="5329"/>
          <a:stretch/>
        </p:blipFill>
        <p:spPr>
          <a:xfrm>
            <a:off x="0" y="767658"/>
            <a:ext cx="12192000" cy="60903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1EBF15-B002-15DF-DBDD-6E31D89DFD05}"/>
              </a:ext>
            </a:extLst>
          </p:cNvPr>
          <p:cNvSpPr txBox="1"/>
          <p:nvPr/>
        </p:nvSpPr>
        <p:spPr>
          <a:xfrm>
            <a:off x="344165" y="3731057"/>
            <a:ext cx="55142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이현희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처음으로 이론 공부에서 벗어나 실제 데이터를 다뤄보는 시간이었다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프로젝트를 통해 다양한 상황에 부딪혀보고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해결해나가면서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데이터를 분석하는 능력도 중요하지만 팀원과 원활히 소통하여 최고의 효율을 끌어올리는 능력 또한 중요하다는 것을 느꼈다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팀원들과 협의하면서 의견을 조율하고 의견 차이를 줄이는 방법에 대해서 많이 생각해 볼 수 있던 시간이었다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3D1C5-B9B1-2845-902F-1F84F098ECAA}"/>
              </a:ext>
            </a:extLst>
          </p:cNvPr>
          <p:cNvSpPr txBox="1"/>
          <p:nvPr/>
        </p:nvSpPr>
        <p:spPr>
          <a:xfrm>
            <a:off x="344165" y="1016000"/>
            <a:ext cx="5543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송준희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개인 과제를 분석할때는 데이터의 수가 적어서 정제와 분석방안들을 구상하는 것이 쉬웠지만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수가 많아지면서 이상치의 판단 방법과 인사이트 도출 방안들을 생각하는 과정이 어렵게 다가 왔다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하지만 개인 과제와 달리 팀원들과의 협업을 통해 어려운 문제를 해결해 나가면서 협업의 중요성을 다시 한번 느낄 수 있는 중요한 시간이 되었다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211FD-5C20-C06A-EBBF-F6AE1DD146E4}"/>
              </a:ext>
            </a:extLst>
          </p:cNvPr>
          <p:cNvSpPr txBox="1"/>
          <p:nvPr/>
        </p:nvSpPr>
        <p:spPr>
          <a:xfrm>
            <a:off x="6248272" y="2161851"/>
            <a:ext cx="5472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장수명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프로젝트를 통해 학습한 내용을 종합적으로 이해하고 유기적으로 응용하면서 문제를 분석하고 설계하는 능력을 키울 수 있었습니다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정제되지 않은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실무에서 쓰이는 실제 데이터를 다루면서 실제 세계에서는 양질의 데이터만 존재하지 않는다는 점을 다시금 체감했습니다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무엇보다도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매일 진행되는 팀 회의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교수님과의 팀 코칭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다른 조원들과의 프로젝트 진행 내용을 공유하면서 협업을 통해 더 큰 성과를 만들어 낼 수 있음을 배웠습니다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2BC773-FF7A-A84D-E470-5FE9F4E0511A}"/>
              </a:ext>
            </a:extLst>
          </p:cNvPr>
          <p:cNvSpPr txBox="1"/>
          <p:nvPr/>
        </p:nvSpPr>
        <p:spPr>
          <a:xfrm>
            <a:off x="6248272" y="1016000"/>
            <a:ext cx="54724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신하나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제조업은 공정 단계별로 진행되기 때문에 공정 순서를 파악하면서 데이터를  분석해야 하고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설비 구조에 따라 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차원의 데이터를 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차원으로 해석하는 법을 배웠습니다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프로젝트의 주제가 난이도가 높았지만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조원들이 있었기에 잘 마칠 수 있었습니다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  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배경을 가진 조원들과 함께 팀프로젝트를 하면서 시너지 효과를 느낀 소중한 시간이었습니다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0E6C3F-3D91-7E1B-FF48-4A427871560C}"/>
              </a:ext>
            </a:extLst>
          </p:cNvPr>
          <p:cNvSpPr txBox="1"/>
          <p:nvPr/>
        </p:nvSpPr>
        <p:spPr>
          <a:xfrm>
            <a:off x="344165" y="4976608"/>
            <a:ext cx="54223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김우영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실제 현업에서 사용하는 데이터를 활용하여 빅데이터 프로젝트를 진행해서 매우 유익한 경험이었습니다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분석에 앞서서 도메인 지식의 중요성을 알았고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2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차전지라는 접해보지 못했던 주제를 다루면서 정말 많은 공부를 할 수 있었습니다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팀원들이 없었더라면 시도조차 할 수 없었을 것 같습니다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서로 의견을 나누고 고민하면서 성장했고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효율적인 분업과 팀워크를 통해 빠르고 정확한 분석을 할 수 있었습니다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5BB07-AD49-06D7-9FBE-B613301A3AD5}"/>
              </a:ext>
            </a:extLst>
          </p:cNvPr>
          <p:cNvSpPr txBox="1"/>
          <p:nvPr/>
        </p:nvSpPr>
        <p:spPr>
          <a:xfrm>
            <a:off x="344165" y="2161851"/>
            <a:ext cx="54724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전현지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프로젝트를 통해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이전까지 배웠던 내용을 실제 데이터 분석에 적용해 보며 머리 속에 정리 되지 않았던 다양한 분석 개념들을 정리할 수 있었다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도메인의 중요성을 다시 한 번 깨닫고 도메인에 대한 깊이 있는 고민을 해 볼 수 있었다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사람들과 함께 프로젝트를 하며 한 단계 성장할 수 있었다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프로젝트를 수행하며 가장 많이 느낀 감정은 감사함이다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아직 데이터 분석에 미숙해 어려움을 겪었지만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조원들의 도움 덕분에 프로젝트를 무사히 끝낼 수 있었다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자리를 빌려 조원들에게 진심으로 감사하다고 전하고 싶다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8BED10-B9EC-B872-75A8-ABD3903767B1}"/>
              </a:ext>
            </a:extLst>
          </p:cNvPr>
          <p:cNvSpPr txBox="1"/>
          <p:nvPr/>
        </p:nvSpPr>
        <p:spPr>
          <a:xfrm>
            <a:off x="6202541" y="3725094"/>
            <a:ext cx="54724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고다영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이번 빅데이터 기간을 통해 스스로 많이 성장할 수 있는 시간이었다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특히 교육 이전에는 데이터 분석이 단순히 코딩을 잘하고 여러 분석 기법을 잘 적용하는 것이 중요하다고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생각했었는데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 기간을 거치면서 스토리텔링 능력과 주어진 데이터로 다양한 인사이트를 발굴해내는 것이 진짜 중요한 것이라는 걸 알았다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그런 의미에서 조원들과 하루 종일 프로젝트에 대해 고민하고 머리를 맞댔던 기억은 프로젝트 이후에도 계속해서 기억날만큼 즐거웠던 시간이었다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앞으로도 성장해가면서 지금의 열정을 기억해가는 모두가 되기를</a:t>
            </a:r>
          </a:p>
        </p:txBody>
      </p:sp>
    </p:spTree>
    <p:extLst>
      <p:ext uri="{BB962C8B-B14F-4D97-AF65-F5344CB8AC3E}">
        <p14:creationId xmlns:p14="http://schemas.microsoft.com/office/powerpoint/2010/main" val="43021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60CC78-A1DC-3943-68E3-01EA013CBBDC}"/>
              </a:ext>
            </a:extLst>
          </p:cNvPr>
          <p:cNvSpPr/>
          <p:nvPr/>
        </p:nvSpPr>
        <p:spPr>
          <a:xfrm rot="5400000">
            <a:off x="6040170" y="-5940582"/>
            <a:ext cx="223318" cy="12080340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A19780-0DC6-2940-269C-2E3ED682C33D}"/>
              </a:ext>
            </a:extLst>
          </p:cNvPr>
          <p:cNvSpPr/>
          <p:nvPr/>
        </p:nvSpPr>
        <p:spPr>
          <a:xfrm>
            <a:off x="3248686" y="2783355"/>
            <a:ext cx="567652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spc="300" dirty="0">
                <a:solidFill>
                  <a:srgbClr val="00589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감사합니다</a:t>
            </a:r>
            <a:r>
              <a:rPr lang="en-US" altLang="ko-KR" sz="7200" spc="300" dirty="0">
                <a:solidFill>
                  <a:srgbClr val="00589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.</a:t>
            </a:r>
          </a:p>
        </p:txBody>
      </p:sp>
      <p:pic>
        <p:nvPicPr>
          <p:cNvPr id="13" name="그림 12" descr="텍스트, 하늘, 실외, 도로이(가) 표시된 사진&#10;&#10;자동 생성된 설명">
            <a:extLst>
              <a:ext uri="{FF2B5EF4-FFF2-40B4-BE49-F238E27FC236}">
                <a16:creationId xmlns:a16="http://schemas.microsoft.com/office/drawing/2014/main" id="{052D5D48-C4D4-A481-B453-C5A543456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0" t="51117" r="17071" b="5329"/>
          <a:stretch/>
        </p:blipFill>
        <p:spPr>
          <a:xfrm>
            <a:off x="0" y="767658"/>
            <a:ext cx="12192000" cy="60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27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8677CC1-9FC4-9181-4458-DB09256967F4}"/>
              </a:ext>
            </a:extLst>
          </p:cNvPr>
          <p:cNvSpPr/>
          <p:nvPr/>
        </p:nvSpPr>
        <p:spPr>
          <a:xfrm>
            <a:off x="223319" y="199176"/>
            <a:ext cx="11745362" cy="6480000"/>
          </a:xfrm>
          <a:prstGeom prst="rect">
            <a:avLst/>
          </a:prstGeom>
          <a:noFill/>
          <a:ln w="101600">
            <a:solidFill>
              <a:srgbClr val="0058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666ECE8-BF7D-D492-0E68-634E0D221CA6}"/>
              </a:ext>
            </a:extLst>
          </p:cNvPr>
          <p:cNvSpPr txBox="1">
            <a:spLocks/>
          </p:cNvSpPr>
          <p:nvPr/>
        </p:nvSpPr>
        <p:spPr>
          <a:xfrm>
            <a:off x="4143525" y="3007884"/>
            <a:ext cx="3904951" cy="8828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5400" dirty="0">
                <a:solidFill>
                  <a:srgbClr val="0058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5" panose="02020600000000000000" pitchFamily="18" charset="-127"/>
                <a:ea typeface="a타이틀고딕5" panose="02020600000000000000" pitchFamily="18" charset="-127"/>
              </a:rPr>
              <a:t>APPENDIX</a:t>
            </a:r>
            <a:endParaRPr lang="ko-KR" altLang="en-US" sz="5400" dirty="0">
              <a:solidFill>
                <a:srgbClr val="0058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655E52-424C-8E87-0802-6FC71F941792}"/>
              </a:ext>
            </a:extLst>
          </p:cNvPr>
          <p:cNvSpPr/>
          <p:nvPr/>
        </p:nvSpPr>
        <p:spPr>
          <a:xfrm>
            <a:off x="223319" y="199176"/>
            <a:ext cx="11745362" cy="6480000"/>
          </a:xfrm>
          <a:prstGeom prst="rect">
            <a:avLst/>
          </a:prstGeom>
          <a:noFill/>
          <a:ln w="101600">
            <a:solidFill>
              <a:srgbClr val="0058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A44DF-01B9-6563-7D45-2FD084AC04F9}"/>
              </a:ext>
            </a:extLst>
          </p:cNvPr>
          <p:cNvSpPr/>
          <p:nvPr/>
        </p:nvSpPr>
        <p:spPr>
          <a:xfrm>
            <a:off x="0" y="0"/>
            <a:ext cx="223318" cy="6858000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696736-C4D3-1DDE-C055-D1F271A3F36D}"/>
              </a:ext>
            </a:extLst>
          </p:cNvPr>
          <p:cNvSpPr/>
          <p:nvPr/>
        </p:nvSpPr>
        <p:spPr>
          <a:xfrm rot="5400000">
            <a:off x="6040170" y="-5940582"/>
            <a:ext cx="223318" cy="12080340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F4BE4A-77CA-8DAF-6D2D-F5B01075E1F4}"/>
              </a:ext>
            </a:extLst>
          </p:cNvPr>
          <p:cNvSpPr/>
          <p:nvPr/>
        </p:nvSpPr>
        <p:spPr>
          <a:xfrm rot="5400000">
            <a:off x="6096000" y="739704"/>
            <a:ext cx="223318" cy="12080340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4E981D-D86F-3E14-AC21-3B06713E681D}"/>
              </a:ext>
            </a:extLst>
          </p:cNvPr>
          <p:cNvSpPr/>
          <p:nvPr/>
        </p:nvSpPr>
        <p:spPr>
          <a:xfrm>
            <a:off x="12006405" y="99588"/>
            <a:ext cx="223318" cy="6858000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077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21D926F-BDF1-541D-7B10-3AED69CE198E}"/>
              </a:ext>
            </a:extLst>
          </p:cNvPr>
          <p:cNvGrpSpPr/>
          <p:nvPr/>
        </p:nvGrpSpPr>
        <p:grpSpPr>
          <a:xfrm>
            <a:off x="-83144" y="3067734"/>
            <a:ext cx="11597867" cy="1607938"/>
            <a:chOff x="-9921" y="2681247"/>
            <a:chExt cx="10737361" cy="149412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37A5820-980E-5D54-DD00-469233A7F3A4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-9921" y="3438485"/>
              <a:ext cx="9281711" cy="194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E12C428-D4BA-41D8-577C-6DB15CF650EE}"/>
                </a:ext>
              </a:extLst>
            </p:cNvPr>
            <p:cNvGrpSpPr/>
            <p:nvPr/>
          </p:nvGrpSpPr>
          <p:grpSpPr>
            <a:xfrm>
              <a:off x="9271790" y="2681247"/>
              <a:ext cx="1455650" cy="1494127"/>
              <a:chOff x="9271790" y="2681247"/>
              <a:chExt cx="1455650" cy="1494127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C853122A-2DD5-83EC-9DB4-740E7FDC04E5}"/>
                  </a:ext>
                </a:extLst>
              </p:cNvPr>
              <p:cNvSpPr/>
              <p:nvPr/>
            </p:nvSpPr>
            <p:spPr>
              <a:xfrm>
                <a:off x="9271790" y="2681247"/>
                <a:ext cx="1455650" cy="149412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HY견고딕" panose="02030600000101010101"/>
                  <a:cs typeface="+mn-cs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6B3F57E-F310-6473-30DE-C8649F8A2C25}"/>
                  </a:ext>
                </a:extLst>
              </p:cNvPr>
              <p:cNvSpPr txBox="1"/>
              <p:nvPr/>
            </p:nvSpPr>
            <p:spPr>
              <a:xfrm>
                <a:off x="9271790" y="3014626"/>
                <a:ext cx="1455650" cy="886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HY견고딕" panose="02030600000101010101"/>
                    <a:cs typeface="+mn-cs"/>
                  </a:rPr>
                  <a:t>불량률</a:t>
                </a:r>
                <a:endPara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HY견고딕" panose="02030600000101010101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HY견고딕" panose="02030600000101010101"/>
                    <a:cs typeface="+mn-cs"/>
                  </a:rPr>
                  <a:t>급증</a:t>
                </a:r>
              </a:p>
            </p:txBody>
          </p: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93A92FB-61D1-3E4A-A313-DDCA85150EB8}"/>
              </a:ext>
            </a:extLst>
          </p:cNvPr>
          <p:cNvCxnSpPr>
            <a:cxnSpLocks/>
          </p:cNvCxnSpPr>
          <p:nvPr/>
        </p:nvCxnSpPr>
        <p:spPr>
          <a:xfrm flipH="1">
            <a:off x="3542901" y="3872510"/>
            <a:ext cx="886609" cy="19519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690125F-8228-65A1-D7E0-6959953B4EDA}"/>
              </a:ext>
            </a:extLst>
          </p:cNvPr>
          <p:cNvCxnSpPr>
            <a:cxnSpLocks/>
          </p:cNvCxnSpPr>
          <p:nvPr/>
        </p:nvCxnSpPr>
        <p:spPr>
          <a:xfrm flipH="1">
            <a:off x="6665932" y="3881668"/>
            <a:ext cx="886609" cy="19519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CB0104-0DE5-3B8E-0F23-BF0CED857C3C}"/>
              </a:ext>
            </a:extLst>
          </p:cNvPr>
          <p:cNvCxnSpPr>
            <a:cxnSpLocks/>
          </p:cNvCxnSpPr>
          <p:nvPr/>
        </p:nvCxnSpPr>
        <p:spPr>
          <a:xfrm flipH="1" flipV="1">
            <a:off x="4074243" y="1919902"/>
            <a:ext cx="886609" cy="19519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3564559-A272-668E-AB52-7E5C7ED39E04}"/>
              </a:ext>
            </a:extLst>
          </p:cNvPr>
          <p:cNvCxnSpPr>
            <a:cxnSpLocks/>
          </p:cNvCxnSpPr>
          <p:nvPr/>
        </p:nvCxnSpPr>
        <p:spPr>
          <a:xfrm flipH="1" flipV="1">
            <a:off x="8108976" y="1919870"/>
            <a:ext cx="886609" cy="19519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F53E54-5846-7EB3-53FD-A07658567720}"/>
              </a:ext>
            </a:extLst>
          </p:cNvPr>
          <p:cNvSpPr txBox="1"/>
          <p:nvPr/>
        </p:nvSpPr>
        <p:spPr>
          <a:xfrm>
            <a:off x="1809851" y="5861094"/>
            <a:ext cx="2284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Machine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89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BF52BB-6DE1-2920-7EAB-29B79A787A94}"/>
              </a:ext>
            </a:extLst>
          </p:cNvPr>
          <p:cNvSpPr txBox="1"/>
          <p:nvPr/>
        </p:nvSpPr>
        <p:spPr>
          <a:xfrm>
            <a:off x="5118402" y="5846904"/>
            <a:ext cx="373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Environment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89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638C81-BBC0-19C7-00B2-B22FB9B5328A}"/>
              </a:ext>
            </a:extLst>
          </p:cNvPr>
          <p:cNvSpPr txBox="1"/>
          <p:nvPr/>
        </p:nvSpPr>
        <p:spPr>
          <a:xfrm>
            <a:off x="2934984" y="1235355"/>
            <a:ext cx="2284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Man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89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9AB68E-8FC7-C03B-24E3-60216EB7D586}"/>
              </a:ext>
            </a:extLst>
          </p:cNvPr>
          <p:cNvSpPr txBox="1"/>
          <p:nvPr/>
        </p:nvSpPr>
        <p:spPr>
          <a:xfrm>
            <a:off x="6465962" y="1225812"/>
            <a:ext cx="2284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Method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89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1E0B133-31A8-18EA-DA28-35787A3310D9}"/>
              </a:ext>
            </a:extLst>
          </p:cNvPr>
          <p:cNvGrpSpPr/>
          <p:nvPr/>
        </p:nvGrpSpPr>
        <p:grpSpPr>
          <a:xfrm>
            <a:off x="1395640" y="2045918"/>
            <a:ext cx="3250112" cy="1681330"/>
            <a:chOff x="-273916" y="2412734"/>
            <a:chExt cx="3119116" cy="1562324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9025006-1062-D9B5-6880-E38D717E0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3170" y="3446284"/>
              <a:ext cx="312224" cy="3029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89D7A8D-6EAC-AA69-D368-BA083B4C8088}"/>
                </a:ext>
              </a:extLst>
            </p:cNvPr>
            <p:cNvGrpSpPr/>
            <p:nvPr/>
          </p:nvGrpSpPr>
          <p:grpSpPr>
            <a:xfrm>
              <a:off x="-273916" y="2412734"/>
              <a:ext cx="3119116" cy="1562324"/>
              <a:chOff x="9584" y="2412734"/>
              <a:chExt cx="3119116" cy="1562324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5A65031E-7B31-BBCD-6D5E-76A6B29E7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8000" y="2597400"/>
                <a:ext cx="793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418FEA8-00EF-380B-754A-893ECE3C5B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4900" y="3457921"/>
                <a:ext cx="793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468612D-D531-621C-7C0B-099BF0339631}"/>
                  </a:ext>
                </a:extLst>
              </p:cNvPr>
              <p:cNvSpPr txBox="1"/>
              <p:nvPr/>
            </p:nvSpPr>
            <p:spPr>
              <a:xfrm>
                <a:off x="378376" y="2412734"/>
                <a:ext cx="1644300" cy="34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작업 스킬 부족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AAD77C-04CA-7E73-2EE2-8E0DFEC79C7A}"/>
                  </a:ext>
                </a:extLst>
              </p:cNvPr>
              <p:cNvSpPr txBox="1"/>
              <p:nvPr/>
            </p:nvSpPr>
            <p:spPr>
              <a:xfrm>
                <a:off x="1030800" y="3277800"/>
                <a:ext cx="1644300" cy="34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조직 체계</a:t>
                </a: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80588D0-5776-4DBE-9ED9-CDDCD5587598}"/>
                  </a:ext>
                </a:extLst>
              </p:cNvPr>
              <p:cNvCxnSpPr/>
              <p:nvPr/>
            </p:nvCxnSpPr>
            <p:spPr>
              <a:xfrm flipH="1">
                <a:off x="2022676" y="2597400"/>
                <a:ext cx="312224" cy="3029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6703112-914E-6B33-8A0A-3F6A5C7720A8}"/>
                  </a:ext>
                </a:extLst>
              </p:cNvPr>
              <p:cNvSpPr txBox="1"/>
              <p:nvPr/>
            </p:nvSpPr>
            <p:spPr>
              <a:xfrm>
                <a:off x="406789" y="2895768"/>
                <a:ext cx="1928548" cy="34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사내교육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미이수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4C983C-E04F-39E9-595B-A44DE3F16929}"/>
                  </a:ext>
                </a:extLst>
              </p:cNvPr>
              <p:cNvSpPr txBox="1"/>
              <p:nvPr/>
            </p:nvSpPr>
            <p:spPr>
              <a:xfrm>
                <a:off x="9584" y="3631868"/>
                <a:ext cx="2566928" cy="34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즉각적 검토 및 보고 미흡</a:t>
                </a:r>
              </a:p>
            </p:txBody>
          </p:sp>
        </p:grp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6BA143E-20CA-43AC-2484-39BF84E8941C}"/>
              </a:ext>
            </a:extLst>
          </p:cNvPr>
          <p:cNvCxnSpPr>
            <a:cxnSpLocks/>
          </p:cNvCxnSpPr>
          <p:nvPr/>
        </p:nvCxnSpPr>
        <p:spPr>
          <a:xfrm>
            <a:off x="7839759" y="3170719"/>
            <a:ext cx="8271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EADD5C-D462-2FA0-F0B1-5AF55D41686F}"/>
              </a:ext>
            </a:extLst>
          </p:cNvPr>
          <p:cNvSpPr txBox="1"/>
          <p:nvPr/>
        </p:nvSpPr>
        <p:spPr>
          <a:xfrm>
            <a:off x="4490931" y="2954727"/>
            <a:ext cx="361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Fitted Capacitor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기준 불확실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08FAC6D-75FA-A571-1C0D-7B9CB4B3F440}"/>
              </a:ext>
            </a:extLst>
          </p:cNvPr>
          <p:cNvCxnSpPr>
            <a:cxnSpLocks/>
          </p:cNvCxnSpPr>
          <p:nvPr/>
        </p:nvCxnSpPr>
        <p:spPr>
          <a:xfrm>
            <a:off x="8273021" y="2302675"/>
            <a:ext cx="8271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3B1314D-9AB0-8F4E-0BC1-214535196CE6}"/>
              </a:ext>
            </a:extLst>
          </p:cNvPr>
          <p:cNvSpPr txBox="1"/>
          <p:nvPr/>
        </p:nvSpPr>
        <p:spPr>
          <a:xfrm>
            <a:off x="8820829" y="2163292"/>
            <a:ext cx="171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품질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오측정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743CD2A-3A8D-E2DA-D969-78DF5AAE3BDB}"/>
              </a:ext>
            </a:extLst>
          </p:cNvPr>
          <p:cNvGrpSpPr/>
          <p:nvPr/>
        </p:nvGrpSpPr>
        <p:grpSpPr>
          <a:xfrm>
            <a:off x="155575" y="4118220"/>
            <a:ext cx="6774653" cy="1469780"/>
            <a:chOff x="-773524" y="4338356"/>
            <a:chExt cx="6501600" cy="1365747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4A99E23-1D73-BE70-E084-F26D596BF251}"/>
                </a:ext>
              </a:extLst>
            </p:cNvPr>
            <p:cNvCxnSpPr>
              <a:cxnSpLocks/>
            </p:cNvCxnSpPr>
            <p:nvPr/>
          </p:nvCxnSpPr>
          <p:spPr>
            <a:xfrm>
              <a:off x="2099276" y="5016919"/>
              <a:ext cx="793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8753C27-7E7C-7723-F426-7275DAB5769A}"/>
                </a:ext>
              </a:extLst>
            </p:cNvPr>
            <p:cNvSpPr txBox="1"/>
            <p:nvPr/>
          </p:nvSpPr>
          <p:spPr>
            <a:xfrm>
              <a:off x="-176832" y="4829124"/>
              <a:ext cx="2427308" cy="34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설비 유의차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열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,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연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,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단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CD3E70B-C326-76E9-49A2-A7C48BBBDC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1676" y="4713637"/>
              <a:ext cx="312224" cy="3029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C2553DE-4E2B-E49E-DC97-FC4CC925F857}"/>
                </a:ext>
              </a:extLst>
            </p:cNvPr>
            <p:cNvSpPr txBox="1"/>
            <p:nvPr/>
          </p:nvSpPr>
          <p:spPr>
            <a:xfrm>
              <a:off x="797240" y="4369324"/>
              <a:ext cx="2066860" cy="34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수리 및 점검 불이행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C0C631D-B12C-110A-1146-55627D3F6AE3}"/>
                </a:ext>
              </a:extLst>
            </p:cNvPr>
            <p:cNvCxnSpPr/>
            <p:nvPr/>
          </p:nvCxnSpPr>
          <p:spPr>
            <a:xfrm flipH="1">
              <a:off x="2240652" y="5016600"/>
              <a:ext cx="312224" cy="3029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FD7567F-D4B4-0407-2241-341873700E84}"/>
                </a:ext>
              </a:extLst>
            </p:cNvPr>
            <p:cNvSpPr txBox="1"/>
            <p:nvPr/>
          </p:nvSpPr>
          <p:spPr>
            <a:xfrm>
              <a:off x="-773524" y="5360913"/>
              <a:ext cx="3515446" cy="34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공정 시간 증가에 따른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불량 증가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3CB4C2-0EB2-60C6-C041-F8A51C229D5B}"/>
                </a:ext>
              </a:extLst>
            </p:cNvPr>
            <p:cNvCxnSpPr>
              <a:cxnSpLocks/>
            </p:cNvCxnSpPr>
            <p:nvPr/>
          </p:nvCxnSpPr>
          <p:spPr>
            <a:xfrm>
              <a:off x="3166500" y="4517827"/>
              <a:ext cx="793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BDD5F90-6E5F-C629-4CEA-349B7D736A68}"/>
                </a:ext>
              </a:extLst>
            </p:cNvPr>
            <p:cNvSpPr txBox="1"/>
            <p:nvPr/>
          </p:nvSpPr>
          <p:spPr>
            <a:xfrm>
              <a:off x="3903796" y="4338356"/>
              <a:ext cx="1824280" cy="34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차공구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관리 미흡</a:t>
              </a:r>
            </a:p>
          </p:txBody>
        </p: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5A80111-9FDE-3DEB-E1EF-D8ADE2F19296}"/>
              </a:ext>
            </a:extLst>
          </p:cNvPr>
          <p:cNvCxnSpPr/>
          <p:nvPr/>
        </p:nvCxnSpPr>
        <p:spPr>
          <a:xfrm flipH="1">
            <a:off x="7800371" y="3177184"/>
            <a:ext cx="325337" cy="326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2F38FC0-4F40-8E4C-0B41-A170AE23018B}"/>
              </a:ext>
            </a:extLst>
          </p:cNvPr>
          <p:cNvSpPr txBox="1"/>
          <p:nvPr/>
        </p:nvSpPr>
        <p:spPr>
          <a:xfrm>
            <a:off x="5831059" y="3423580"/>
            <a:ext cx="26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제품 두께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BEBB166-4CF3-A6AF-B5E3-931EAFC2E396}"/>
              </a:ext>
            </a:extLst>
          </p:cNvPr>
          <p:cNvCxnSpPr>
            <a:cxnSpLocks/>
          </p:cNvCxnSpPr>
          <p:nvPr/>
        </p:nvCxnSpPr>
        <p:spPr>
          <a:xfrm flipH="1" flipV="1">
            <a:off x="7996545" y="2841080"/>
            <a:ext cx="325337" cy="326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C598C28-B41E-7459-ADC2-167C88F5AB26}"/>
              </a:ext>
            </a:extLst>
          </p:cNvPr>
          <p:cNvSpPr txBox="1"/>
          <p:nvPr/>
        </p:nvSpPr>
        <p:spPr>
          <a:xfrm>
            <a:off x="5420157" y="2494154"/>
            <a:ext cx="297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QC(Quality Control)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부재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3DE4CF-2AEB-E040-E1C6-6566D5B7B2F5}"/>
              </a:ext>
            </a:extLst>
          </p:cNvPr>
          <p:cNvCxnSpPr>
            <a:cxnSpLocks/>
          </p:cNvCxnSpPr>
          <p:nvPr/>
        </p:nvCxnSpPr>
        <p:spPr>
          <a:xfrm>
            <a:off x="8636936" y="2300613"/>
            <a:ext cx="325337" cy="326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15DCDBC-9721-BC7F-9E7E-2969BCD5066B}"/>
              </a:ext>
            </a:extLst>
          </p:cNvPr>
          <p:cNvSpPr txBox="1"/>
          <p:nvPr/>
        </p:nvSpPr>
        <p:spPr>
          <a:xfrm>
            <a:off x="8158477" y="2622450"/>
            <a:ext cx="26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IR/OCV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오측정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2E3CA23-8856-A1BC-1B3E-96BEDDA63CD9}"/>
              </a:ext>
            </a:extLst>
          </p:cNvPr>
          <p:cNvCxnSpPr>
            <a:cxnSpLocks/>
          </p:cNvCxnSpPr>
          <p:nvPr/>
        </p:nvCxnSpPr>
        <p:spPr>
          <a:xfrm flipV="1">
            <a:off x="8857759" y="1969018"/>
            <a:ext cx="325337" cy="326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9AC8A38-B6E5-9E3F-CF0A-BAF18C823952}"/>
              </a:ext>
            </a:extLst>
          </p:cNvPr>
          <p:cNvSpPr txBox="1"/>
          <p:nvPr/>
        </p:nvSpPr>
        <p:spPr>
          <a:xfrm>
            <a:off x="8510056" y="1847185"/>
            <a:ext cx="26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Impedance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A25C00D-5250-0165-BACD-B0525EC0D262}"/>
              </a:ext>
            </a:extLst>
          </p:cNvPr>
          <p:cNvCxnSpPr>
            <a:cxnSpLocks/>
          </p:cNvCxnSpPr>
          <p:nvPr/>
        </p:nvCxnSpPr>
        <p:spPr>
          <a:xfrm>
            <a:off x="7123611" y="4852820"/>
            <a:ext cx="8271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8BE31A3-FA5B-3F29-7FE0-455D555E9A0A}"/>
              </a:ext>
            </a:extLst>
          </p:cNvPr>
          <p:cNvSpPr txBox="1"/>
          <p:nvPr/>
        </p:nvSpPr>
        <p:spPr>
          <a:xfrm>
            <a:off x="7875528" y="4651140"/>
            <a:ext cx="191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Degassing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공정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4B96D4-BF40-A777-06CE-0C9F369E4E91}"/>
              </a:ext>
            </a:extLst>
          </p:cNvPr>
          <p:cNvSpPr txBox="1"/>
          <p:nvPr/>
        </p:nvSpPr>
        <p:spPr>
          <a:xfrm>
            <a:off x="7284716" y="4191565"/>
            <a:ext cx="26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진공도 조절 불량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5158DAC-26F5-1B46-498D-867107C176F5}"/>
              </a:ext>
            </a:extLst>
          </p:cNvPr>
          <p:cNvCxnSpPr>
            <a:cxnSpLocks/>
          </p:cNvCxnSpPr>
          <p:nvPr/>
        </p:nvCxnSpPr>
        <p:spPr>
          <a:xfrm flipV="1">
            <a:off x="7484434" y="4521742"/>
            <a:ext cx="325337" cy="326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9EBEB1A-5B56-2536-2F55-BD9522F95C87}"/>
              </a:ext>
            </a:extLst>
          </p:cNvPr>
          <p:cNvCxnSpPr>
            <a:cxnSpLocks/>
          </p:cNvCxnSpPr>
          <p:nvPr/>
        </p:nvCxnSpPr>
        <p:spPr>
          <a:xfrm>
            <a:off x="6142478" y="5174167"/>
            <a:ext cx="8271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DE3825C-08D1-14A6-CD8B-4E568B7A552B}"/>
              </a:ext>
            </a:extLst>
          </p:cNvPr>
          <p:cNvSpPr txBox="1"/>
          <p:nvPr/>
        </p:nvSpPr>
        <p:spPr>
          <a:xfrm>
            <a:off x="4675703" y="4973499"/>
            <a:ext cx="171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Aging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환경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8D51E63-9C18-B674-5EE3-8D7A15B30A77}"/>
              </a:ext>
            </a:extLst>
          </p:cNvPr>
          <p:cNvCxnSpPr>
            <a:cxnSpLocks/>
          </p:cNvCxnSpPr>
          <p:nvPr/>
        </p:nvCxnSpPr>
        <p:spPr>
          <a:xfrm flipH="1" flipV="1">
            <a:off x="6343018" y="4857629"/>
            <a:ext cx="325337" cy="326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31A02EA-1BFE-9887-0D8D-0815A363F031}"/>
              </a:ext>
            </a:extLst>
          </p:cNvPr>
          <p:cNvSpPr txBox="1"/>
          <p:nvPr/>
        </p:nvSpPr>
        <p:spPr>
          <a:xfrm>
            <a:off x="4825306" y="4528584"/>
            <a:ext cx="297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습도 조절 불량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C760BBB-D3E5-6310-C343-8F1637DCBF74}"/>
              </a:ext>
            </a:extLst>
          </p:cNvPr>
          <p:cNvCxnSpPr/>
          <p:nvPr/>
        </p:nvCxnSpPr>
        <p:spPr>
          <a:xfrm flipH="1">
            <a:off x="6142283" y="5172231"/>
            <a:ext cx="325337" cy="326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AD3C28B-ED97-EA30-85EA-D9085D2AB3B6}"/>
              </a:ext>
            </a:extLst>
          </p:cNvPr>
          <p:cNvSpPr txBox="1"/>
          <p:nvPr/>
        </p:nvSpPr>
        <p:spPr>
          <a:xfrm>
            <a:off x="3936777" y="5503083"/>
            <a:ext cx="26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충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방전 시 온도 조절 불량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5C1EBBA-BAC8-5736-E2C0-E6E752DE9DCF}"/>
              </a:ext>
            </a:extLst>
          </p:cNvPr>
          <p:cNvCxnSpPr>
            <a:cxnSpLocks/>
          </p:cNvCxnSpPr>
          <p:nvPr/>
        </p:nvCxnSpPr>
        <p:spPr>
          <a:xfrm>
            <a:off x="6842779" y="5385022"/>
            <a:ext cx="8271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1089CED-A122-A25A-A213-D6442B17462D}"/>
              </a:ext>
            </a:extLst>
          </p:cNvPr>
          <p:cNvSpPr txBox="1"/>
          <p:nvPr/>
        </p:nvSpPr>
        <p:spPr>
          <a:xfrm>
            <a:off x="7608200" y="5176507"/>
            <a:ext cx="254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Power Grading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온도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A29B48E-E462-7026-5F3F-7EE09C931E04}"/>
              </a:ext>
            </a:extLst>
          </p:cNvPr>
          <p:cNvCxnSpPr>
            <a:cxnSpLocks/>
          </p:cNvCxnSpPr>
          <p:nvPr/>
        </p:nvCxnSpPr>
        <p:spPr>
          <a:xfrm flipV="1">
            <a:off x="8384195" y="1925751"/>
            <a:ext cx="386329" cy="380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C3AE79C-B1DB-363A-CF6F-A68B90A47B8F}"/>
              </a:ext>
            </a:extLst>
          </p:cNvPr>
          <p:cNvSpPr txBox="1"/>
          <p:nvPr/>
        </p:nvSpPr>
        <p:spPr>
          <a:xfrm>
            <a:off x="7553933" y="1544932"/>
            <a:ext cx="390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전압 및 전류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오측정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14F-30CC-39B5-8FE3-78591C43B025}"/>
              </a:ext>
            </a:extLst>
          </p:cNvPr>
          <p:cNvSpPr txBox="1"/>
          <p:nvPr/>
        </p:nvSpPr>
        <p:spPr>
          <a:xfrm>
            <a:off x="298748" y="63371"/>
            <a:ext cx="502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잠재원인 도출</a:t>
            </a:r>
          </a:p>
        </p:txBody>
      </p:sp>
    </p:spTree>
    <p:extLst>
      <p:ext uri="{BB962C8B-B14F-4D97-AF65-F5344CB8AC3E}">
        <p14:creationId xmlns:p14="http://schemas.microsoft.com/office/powerpoint/2010/main" val="13255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8677CC1-9FC4-9181-4458-DB09256967F4}"/>
              </a:ext>
            </a:extLst>
          </p:cNvPr>
          <p:cNvSpPr/>
          <p:nvPr/>
        </p:nvSpPr>
        <p:spPr>
          <a:xfrm>
            <a:off x="223319" y="199176"/>
            <a:ext cx="11745362" cy="6480000"/>
          </a:xfrm>
          <a:prstGeom prst="rect">
            <a:avLst/>
          </a:prstGeom>
          <a:noFill/>
          <a:ln w="101600">
            <a:solidFill>
              <a:srgbClr val="0058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8" name="부제목 2">
            <a:extLst>
              <a:ext uri="{FF2B5EF4-FFF2-40B4-BE49-F238E27FC236}">
                <a16:creationId xmlns:a16="http://schemas.microsoft.com/office/drawing/2014/main" id="{D5686F3A-B088-32DA-C8FA-1CC1FB0E5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435" y="907192"/>
            <a:ext cx="4632665" cy="5194300"/>
          </a:xfrm>
        </p:spPr>
        <p:txBody>
          <a:bodyPr numCol="1"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58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추진배경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58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현상 및 개선 기회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58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분석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58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분석 결과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58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개선안 및 적용방안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58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Learned Lesson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666ECE8-BF7D-D492-0E68-634E0D221CA6}"/>
              </a:ext>
            </a:extLst>
          </p:cNvPr>
          <p:cNvSpPr txBox="1">
            <a:spLocks/>
          </p:cNvSpPr>
          <p:nvPr/>
        </p:nvSpPr>
        <p:spPr>
          <a:xfrm>
            <a:off x="2342318" y="1368691"/>
            <a:ext cx="3365835" cy="8828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5400" spc="-300" dirty="0">
                <a:solidFill>
                  <a:srgbClr val="00589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CONTENTS</a:t>
            </a:r>
            <a:endParaRPr lang="ko-KR" altLang="en-US" sz="5400" spc="-300" dirty="0">
              <a:solidFill>
                <a:srgbClr val="005891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A9F9B-985C-F8E5-FCFA-8A39C552C1A4}"/>
              </a:ext>
            </a:extLst>
          </p:cNvPr>
          <p:cNvCxnSpPr>
            <a:cxnSpLocks/>
          </p:cNvCxnSpPr>
          <p:nvPr/>
        </p:nvCxnSpPr>
        <p:spPr>
          <a:xfrm>
            <a:off x="6096000" y="1368691"/>
            <a:ext cx="0" cy="4380258"/>
          </a:xfrm>
          <a:prstGeom prst="line">
            <a:avLst/>
          </a:prstGeom>
          <a:ln w="31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EF18BF-CE5A-8C4D-970A-2B02D8D6E1E7}"/>
              </a:ext>
            </a:extLst>
          </p:cNvPr>
          <p:cNvSpPr/>
          <p:nvPr/>
        </p:nvSpPr>
        <p:spPr>
          <a:xfrm>
            <a:off x="0" y="0"/>
            <a:ext cx="223318" cy="6858000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60CC78-A1DC-3943-68E3-01EA013CBBDC}"/>
              </a:ext>
            </a:extLst>
          </p:cNvPr>
          <p:cNvSpPr/>
          <p:nvPr/>
        </p:nvSpPr>
        <p:spPr>
          <a:xfrm rot="5400000">
            <a:off x="6040170" y="-5940582"/>
            <a:ext cx="223318" cy="12080340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259F46-850A-6BB3-93B0-1F55A6D22AE8}"/>
              </a:ext>
            </a:extLst>
          </p:cNvPr>
          <p:cNvSpPr/>
          <p:nvPr/>
        </p:nvSpPr>
        <p:spPr>
          <a:xfrm rot="5400000">
            <a:off x="6096000" y="739704"/>
            <a:ext cx="223318" cy="12080340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ED06D-AFDF-7051-64C1-2568F271DB1A}"/>
              </a:ext>
            </a:extLst>
          </p:cNvPr>
          <p:cNvSpPr/>
          <p:nvPr/>
        </p:nvSpPr>
        <p:spPr>
          <a:xfrm>
            <a:off x="12006405" y="99588"/>
            <a:ext cx="223318" cy="6858000"/>
          </a:xfrm>
          <a:prstGeom prst="rect">
            <a:avLst/>
          </a:prstGeom>
          <a:solidFill>
            <a:srgbClr val="005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24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F9FED9-D8C2-0743-9F6A-F6A2A4E05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26241"/>
              </p:ext>
            </p:extLst>
          </p:nvPr>
        </p:nvGraphicFramePr>
        <p:xfrm>
          <a:off x="344517" y="1997369"/>
          <a:ext cx="11489781" cy="4255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40672">
                  <a:extLst>
                    <a:ext uri="{9D8B030D-6E8A-4147-A177-3AD203B41FA5}">
                      <a16:colId xmlns:a16="http://schemas.microsoft.com/office/drawing/2014/main" val="4234487883"/>
                    </a:ext>
                  </a:extLst>
                </a:gridCol>
                <a:gridCol w="4519183">
                  <a:extLst>
                    <a:ext uri="{9D8B030D-6E8A-4147-A177-3AD203B41FA5}">
                      <a16:colId xmlns:a16="http://schemas.microsoft.com/office/drawing/2014/main" val="2574147545"/>
                    </a:ext>
                  </a:extLst>
                </a:gridCol>
                <a:gridCol w="3829926">
                  <a:extLst>
                    <a:ext uri="{9D8B030D-6E8A-4147-A177-3AD203B41FA5}">
                      <a16:colId xmlns:a16="http://schemas.microsoft.com/office/drawing/2014/main" val="1127157882"/>
                    </a:ext>
                  </a:extLst>
                </a:gridCol>
              </a:tblGrid>
              <a:tr h="576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잠재원인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조사 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자료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419792"/>
                  </a:ext>
                </a:extLst>
              </a:tr>
              <a:tr h="73591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 Aging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시간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Aging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세부 공정별 평균시간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K-cell DB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활용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이차전지 공정별 작업 조건 정보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682671"/>
                  </a:ext>
                </a:extLst>
              </a:tr>
              <a:tr h="73591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 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방전 온도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Formation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세부 공정별 평균온도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K-cell DB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활용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이차전지 공정별 작업 조건 정보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342204"/>
                  </a:ext>
                </a:extLst>
              </a:tr>
              <a:tr h="73591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 설비 유의차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단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공정과정에서 각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cell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의 위치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K-cell DB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활용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이차전지 공정별 작업 설비 정보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644152"/>
                  </a:ext>
                </a:extLst>
              </a:tr>
              <a:tr h="73591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 배터리 전기적 특성 측정의 오류</a:t>
                      </a:r>
                      <a:endParaRPr lang="ko-KR" altLang="en-US" sz="16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배터리의 전류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전압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용량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 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임피던스 측정 결과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K-cell DB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활용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이차전지 공정별 작업 측정 정보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687831"/>
                  </a:ext>
                </a:extLst>
              </a:tr>
              <a:tr h="73591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 공정시간 증가에 따른 용량 감소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배터리 공정의 소요시간 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K-cell DB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활용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이차전지 공정별 작업시간 정보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392383"/>
                  </a:ext>
                </a:extLst>
              </a:tr>
            </a:tbl>
          </a:graphicData>
        </a:graphic>
      </p:graphicFrame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44D87BB-6F24-BBBB-818F-92B9391B00D4}"/>
              </a:ext>
            </a:extLst>
          </p:cNvPr>
          <p:cNvSpPr txBox="1">
            <a:spLocks/>
          </p:cNvSpPr>
          <p:nvPr/>
        </p:nvSpPr>
        <p:spPr>
          <a:xfrm>
            <a:off x="334963" y="1320245"/>
            <a:ext cx="11489781" cy="546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불량률 개선에 영향을 미치는 잠재원인을 분석하기 위해 조사가 필요한 자료를 검토하였다</a:t>
            </a:r>
            <a:r>
              <a:rPr kumimoji="0" lang="en-US" altLang="ko-KR" sz="18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59F5D-2053-8F24-4A4E-9CBBDFF0466D}"/>
              </a:ext>
            </a:extLst>
          </p:cNvPr>
          <p:cNvSpPr txBox="1"/>
          <p:nvPr/>
        </p:nvSpPr>
        <p:spPr>
          <a:xfrm>
            <a:off x="298748" y="63371"/>
            <a:ext cx="502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조사내용 사례</a:t>
            </a:r>
          </a:p>
        </p:txBody>
      </p:sp>
    </p:spTree>
    <p:extLst>
      <p:ext uri="{BB962C8B-B14F-4D97-AF65-F5344CB8AC3E}">
        <p14:creationId xmlns:p14="http://schemas.microsoft.com/office/powerpoint/2010/main" val="414498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7EF33333-CE6C-BB86-003A-0E8AA899B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992207"/>
              </p:ext>
            </p:extLst>
          </p:nvPr>
        </p:nvGraphicFramePr>
        <p:xfrm>
          <a:off x="334962" y="1285592"/>
          <a:ext cx="11534130" cy="4816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621">
                  <a:extLst>
                    <a:ext uri="{9D8B030D-6E8A-4147-A177-3AD203B41FA5}">
                      <a16:colId xmlns:a16="http://schemas.microsoft.com/office/drawing/2014/main" val="4234487883"/>
                    </a:ext>
                  </a:extLst>
                </a:gridCol>
                <a:gridCol w="1716930">
                  <a:extLst>
                    <a:ext uri="{9D8B030D-6E8A-4147-A177-3AD203B41FA5}">
                      <a16:colId xmlns:a16="http://schemas.microsoft.com/office/drawing/2014/main" val="2574147545"/>
                    </a:ext>
                  </a:extLst>
                </a:gridCol>
                <a:gridCol w="995723">
                  <a:extLst>
                    <a:ext uri="{9D8B030D-6E8A-4147-A177-3AD203B41FA5}">
                      <a16:colId xmlns:a16="http://schemas.microsoft.com/office/drawing/2014/main" val="1646564382"/>
                    </a:ext>
                  </a:extLst>
                </a:gridCol>
                <a:gridCol w="912748">
                  <a:extLst>
                    <a:ext uri="{9D8B030D-6E8A-4147-A177-3AD203B41FA5}">
                      <a16:colId xmlns:a16="http://schemas.microsoft.com/office/drawing/2014/main" val="4087361834"/>
                    </a:ext>
                  </a:extLst>
                </a:gridCol>
                <a:gridCol w="1327632">
                  <a:extLst>
                    <a:ext uri="{9D8B030D-6E8A-4147-A177-3AD203B41FA5}">
                      <a16:colId xmlns:a16="http://schemas.microsoft.com/office/drawing/2014/main" val="330074445"/>
                    </a:ext>
                  </a:extLst>
                </a:gridCol>
                <a:gridCol w="1019967">
                  <a:extLst>
                    <a:ext uri="{9D8B030D-6E8A-4147-A177-3AD203B41FA5}">
                      <a16:colId xmlns:a16="http://schemas.microsoft.com/office/drawing/2014/main" val="1127157882"/>
                    </a:ext>
                  </a:extLst>
                </a:gridCol>
                <a:gridCol w="854379">
                  <a:extLst>
                    <a:ext uri="{9D8B030D-6E8A-4147-A177-3AD203B41FA5}">
                      <a16:colId xmlns:a16="http://schemas.microsoft.com/office/drawing/2014/main" val="78128722"/>
                    </a:ext>
                  </a:extLst>
                </a:gridCol>
                <a:gridCol w="1196130">
                  <a:extLst>
                    <a:ext uri="{9D8B030D-6E8A-4147-A177-3AD203B41FA5}">
                      <a16:colId xmlns:a16="http://schemas.microsoft.com/office/drawing/2014/main" val="4112744219"/>
                    </a:ext>
                  </a:extLst>
                </a:gridCol>
              </a:tblGrid>
              <a:tr h="589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잠재 원인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데이터 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발생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수집방법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수집 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가능성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주요특성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114183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 Aging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시간</a:t>
                      </a:r>
                      <a:endParaRPr lang="ko-KR" altLang="en-US" sz="1200" b="1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공정시간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상온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고온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연속형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초</a:t>
                      </a:r>
                      <a:endParaRPr lang="ko-KR" alt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초시계</a:t>
                      </a:r>
                      <a:endParaRPr lang="ko-KR" alt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송준희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</a:t>
                      </a:r>
                      <a:endParaRPr 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자동측정</a:t>
                      </a:r>
                      <a:endParaRPr lang="ko-KR" alt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682671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 충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방전 온도 </a:t>
                      </a:r>
                      <a:endParaRPr lang="ko-KR" altLang="en-US" sz="1200" b="1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평균온도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충전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방전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연속형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초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온도계</a:t>
                      </a:r>
                      <a:endParaRPr lang="ko-KR" alt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전현지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</a:t>
                      </a:r>
                      <a:endParaRPr 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자동측정</a:t>
                      </a:r>
                      <a:endParaRPr lang="ko-KR" alt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342204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 설비 유의차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열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단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200" b="1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 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단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범주형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Tray 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고다영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</a:t>
                      </a:r>
                      <a:endParaRPr 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수동측정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644152"/>
                  </a:ext>
                </a:extLst>
              </a:tr>
              <a:tr h="603885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 배터리 전기적 특성 측정의 오류</a:t>
                      </a:r>
                      <a:endParaRPr lang="ko-KR" altLang="en-US" sz="1200" b="1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용량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Formation)</a:t>
                      </a:r>
                      <a:endParaRPr 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연속형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초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충방전시험기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이현희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</a:t>
                      </a:r>
                      <a:endParaRPr 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자동측정</a:t>
                      </a:r>
                      <a:endParaRPr lang="ko-KR" alt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9178118"/>
                  </a:ext>
                </a:extLst>
              </a:tr>
              <a:tr h="603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평균 전압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Formation)</a:t>
                      </a:r>
                      <a:endParaRPr 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연속형</a:t>
                      </a:r>
                      <a:endParaRPr lang="ko-KR" alt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초</a:t>
                      </a:r>
                      <a:endParaRPr lang="ko-KR" alt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전압측정기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장수명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</a:t>
                      </a:r>
                      <a:endParaRPr 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자동측정</a:t>
                      </a:r>
                      <a:endParaRPr lang="ko-KR" alt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976821"/>
                  </a:ext>
                </a:extLst>
              </a:tr>
              <a:tr h="603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임피던스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Power Grading,</a:t>
                      </a:r>
                      <a:endParaRPr 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Power Charging)</a:t>
                      </a:r>
                      <a:endParaRPr 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연속형</a:t>
                      </a:r>
                      <a:endParaRPr lang="ko-KR" alt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초</a:t>
                      </a:r>
                      <a:endParaRPr lang="ko-KR" altLang="en-US" sz="1200" b="0" i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임피던스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분석기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김우영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</a:t>
                      </a:r>
                      <a:endParaRPr 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자동측정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724489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  공정시간 증가에 따른 용량 감소</a:t>
                      </a:r>
                      <a:endParaRPr lang="ko-KR" altLang="en-US" sz="1200" b="1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공정시간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연속형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초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초시계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신하나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</a:t>
                      </a:r>
                      <a:endParaRPr 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자동측정</a:t>
                      </a:r>
                      <a:endParaRPr lang="ko-KR" altLang="en-US" sz="1200" b="0" i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9529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37AA92B-704D-40F0-D767-0B8F81BB6372}"/>
              </a:ext>
            </a:extLst>
          </p:cNvPr>
          <p:cNvSpPr txBox="1"/>
          <p:nvPr/>
        </p:nvSpPr>
        <p:spPr>
          <a:xfrm>
            <a:off x="298748" y="63371"/>
            <a:ext cx="502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 계획</a:t>
            </a:r>
          </a:p>
        </p:txBody>
      </p:sp>
    </p:spTree>
    <p:extLst>
      <p:ext uri="{BB962C8B-B14F-4D97-AF65-F5344CB8AC3E}">
        <p14:creationId xmlns:p14="http://schemas.microsoft.com/office/powerpoint/2010/main" val="1191149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0DF2CEF3-2948-2829-3E96-71A08A7D8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439955"/>
              </p:ext>
            </p:extLst>
          </p:nvPr>
        </p:nvGraphicFramePr>
        <p:xfrm>
          <a:off x="337988" y="1007386"/>
          <a:ext cx="11516024" cy="5320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320">
                  <a:extLst>
                    <a:ext uri="{9D8B030D-6E8A-4147-A177-3AD203B41FA5}">
                      <a16:colId xmlns:a16="http://schemas.microsoft.com/office/drawing/2014/main" val="2432841071"/>
                    </a:ext>
                  </a:extLst>
                </a:gridCol>
                <a:gridCol w="629027">
                  <a:extLst>
                    <a:ext uri="{9D8B030D-6E8A-4147-A177-3AD203B41FA5}">
                      <a16:colId xmlns:a16="http://schemas.microsoft.com/office/drawing/2014/main" val="2390781860"/>
                    </a:ext>
                  </a:extLst>
                </a:gridCol>
                <a:gridCol w="1935466">
                  <a:extLst>
                    <a:ext uri="{9D8B030D-6E8A-4147-A177-3AD203B41FA5}">
                      <a16:colId xmlns:a16="http://schemas.microsoft.com/office/drawing/2014/main" val="684609987"/>
                    </a:ext>
                  </a:extLst>
                </a:gridCol>
                <a:gridCol w="1935466">
                  <a:extLst>
                    <a:ext uri="{9D8B030D-6E8A-4147-A177-3AD203B41FA5}">
                      <a16:colId xmlns:a16="http://schemas.microsoft.com/office/drawing/2014/main" val="2911134625"/>
                    </a:ext>
                  </a:extLst>
                </a:gridCol>
                <a:gridCol w="967733">
                  <a:extLst>
                    <a:ext uri="{9D8B030D-6E8A-4147-A177-3AD203B41FA5}">
                      <a16:colId xmlns:a16="http://schemas.microsoft.com/office/drawing/2014/main" val="1924506857"/>
                    </a:ext>
                  </a:extLst>
                </a:gridCol>
                <a:gridCol w="290320">
                  <a:extLst>
                    <a:ext uri="{9D8B030D-6E8A-4147-A177-3AD203B41FA5}">
                      <a16:colId xmlns:a16="http://schemas.microsoft.com/office/drawing/2014/main" val="53806191"/>
                    </a:ext>
                  </a:extLst>
                </a:gridCol>
                <a:gridCol w="629027">
                  <a:extLst>
                    <a:ext uri="{9D8B030D-6E8A-4147-A177-3AD203B41FA5}">
                      <a16:colId xmlns:a16="http://schemas.microsoft.com/office/drawing/2014/main" val="885187379"/>
                    </a:ext>
                  </a:extLst>
                </a:gridCol>
                <a:gridCol w="1935466">
                  <a:extLst>
                    <a:ext uri="{9D8B030D-6E8A-4147-A177-3AD203B41FA5}">
                      <a16:colId xmlns:a16="http://schemas.microsoft.com/office/drawing/2014/main" val="559338042"/>
                    </a:ext>
                  </a:extLst>
                </a:gridCol>
                <a:gridCol w="1935466">
                  <a:extLst>
                    <a:ext uri="{9D8B030D-6E8A-4147-A177-3AD203B41FA5}">
                      <a16:colId xmlns:a16="http://schemas.microsoft.com/office/drawing/2014/main" val="4090585341"/>
                    </a:ext>
                  </a:extLst>
                </a:gridCol>
                <a:gridCol w="967733">
                  <a:extLst>
                    <a:ext uri="{9D8B030D-6E8A-4147-A177-3AD203B41FA5}">
                      <a16:colId xmlns:a16="http://schemas.microsoft.com/office/drawing/2014/main" val="2453941398"/>
                    </a:ext>
                  </a:extLst>
                </a:gridCol>
              </a:tblGrid>
              <a:tr h="6817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공정순서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rgbClr val="FFFFFF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공정순서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rgbClr val="FFFFFF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027472"/>
                  </a:ext>
                </a:extLst>
              </a:tr>
              <a:tr h="210876">
                <a:tc rowSpan="5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기본 항목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lot_id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LOT_ID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충전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#1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c1_tat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공정시간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068727"/>
                  </a:ext>
                </a:extLst>
              </a:tr>
              <a:tr h="210876">
                <a:tc gridSpan="2"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tray_id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TRAY_ID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c1_curr_end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종료전류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225392"/>
                  </a:ext>
                </a:extLst>
              </a:tr>
              <a:tr h="210876">
                <a:tc gridSpan="2"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dt_start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작업시작시각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날짜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c1_voltage_avg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평균전압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596370"/>
                  </a:ext>
                </a:extLst>
              </a:tr>
              <a:tr h="210876">
                <a:tc gridSpan="2"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cell_id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CELL_ID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c1_capa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용량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91253"/>
                  </a:ext>
                </a:extLst>
              </a:tr>
              <a:tr h="210876">
                <a:tc gridSpan="2"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judge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판정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c1_ccval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CCVAL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225492"/>
                  </a:ext>
                </a:extLst>
              </a:tr>
              <a:tr h="21087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상온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Aging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rta1_tat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공정시간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c1_time_cc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CC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612159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rta1_cell_no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CELL_NO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c1_box_col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81826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rta1_box_col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c1_box_dan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933401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rta1_box_row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c1_temp_avg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평균온도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147372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rta1_box_dan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방전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#1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dc1_tat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공정시간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162173"/>
                  </a:ext>
                </a:extLst>
              </a:tr>
              <a:tr h="21087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고온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Aging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hta1_tat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공정시간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dc1_curr_end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종료전류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310736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hta1_box_col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dc1_voltage_avg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평균전압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214152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hta1_box_row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dc1_capa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용량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37920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hta1_box_dan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dc1_box_col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08517"/>
                  </a:ext>
                </a:extLst>
              </a:tr>
              <a:tr h="21087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상온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Aging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rta2_tat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공정시간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dc1_box_dan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356704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rta2_box_col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dc1_temp_avg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평균온도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410794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rta2_box_row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dc1_capafit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FITTED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용량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863054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rta2_box_dan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충전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#2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c2_tat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공정시간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385880"/>
                  </a:ext>
                </a:extLst>
              </a:tr>
              <a:tr h="21087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OCV</a:t>
                      </a: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#1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ocv1_tat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공정시간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c2_curr_end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종료전류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086251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ocv1_ocv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c2_voltage_avg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평균전압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265952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ocv1_box_col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c2_capa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용량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997288"/>
                  </a:ext>
                </a:extLst>
              </a:tr>
              <a:tr h="210876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ocv1_box_dan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c2_ccval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CCVAL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295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83701B-307E-1B8F-7A12-241C40A9F643}"/>
              </a:ext>
            </a:extLst>
          </p:cNvPr>
          <p:cNvSpPr txBox="1"/>
          <p:nvPr/>
        </p:nvSpPr>
        <p:spPr>
          <a:xfrm>
            <a:off x="298748" y="63371"/>
            <a:ext cx="502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데이터 항목</a:t>
            </a:r>
          </a:p>
        </p:txBody>
      </p:sp>
    </p:spTree>
    <p:extLst>
      <p:ext uri="{BB962C8B-B14F-4D97-AF65-F5344CB8AC3E}">
        <p14:creationId xmlns:p14="http://schemas.microsoft.com/office/powerpoint/2010/main" val="2944458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1F32AA40-7F87-1BDC-624E-9D94ABD64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980630"/>
              </p:ext>
            </p:extLst>
          </p:nvPr>
        </p:nvGraphicFramePr>
        <p:xfrm>
          <a:off x="334962" y="1016000"/>
          <a:ext cx="11525078" cy="52927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118">
                  <a:extLst>
                    <a:ext uri="{9D8B030D-6E8A-4147-A177-3AD203B41FA5}">
                      <a16:colId xmlns:a16="http://schemas.microsoft.com/office/drawing/2014/main" val="357810980"/>
                    </a:ext>
                  </a:extLst>
                </a:gridCol>
                <a:gridCol w="629720">
                  <a:extLst>
                    <a:ext uri="{9D8B030D-6E8A-4147-A177-3AD203B41FA5}">
                      <a16:colId xmlns:a16="http://schemas.microsoft.com/office/drawing/2014/main" val="3329445460"/>
                    </a:ext>
                  </a:extLst>
                </a:gridCol>
                <a:gridCol w="1936688">
                  <a:extLst>
                    <a:ext uri="{9D8B030D-6E8A-4147-A177-3AD203B41FA5}">
                      <a16:colId xmlns:a16="http://schemas.microsoft.com/office/drawing/2014/main" val="684609987"/>
                    </a:ext>
                  </a:extLst>
                </a:gridCol>
                <a:gridCol w="1936688">
                  <a:extLst>
                    <a:ext uri="{9D8B030D-6E8A-4147-A177-3AD203B41FA5}">
                      <a16:colId xmlns:a16="http://schemas.microsoft.com/office/drawing/2014/main" val="2911134625"/>
                    </a:ext>
                  </a:extLst>
                </a:gridCol>
                <a:gridCol w="970325">
                  <a:extLst>
                    <a:ext uri="{9D8B030D-6E8A-4147-A177-3AD203B41FA5}">
                      <a16:colId xmlns:a16="http://schemas.microsoft.com/office/drawing/2014/main" val="1924506857"/>
                    </a:ext>
                  </a:extLst>
                </a:gridCol>
                <a:gridCol w="289118">
                  <a:extLst>
                    <a:ext uri="{9D8B030D-6E8A-4147-A177-3AD203B41FA5}">
                      <a16:colId xmlns:a16="http://schemas.microsoft.com/office/drawing/2014/main" val="3625102927"/>
                    </a:ext>
                  </a:extLst>
                </a:gridCol>
                <a:gridCol w="629720">
                  <a:extLst>
                    <a:ext uri="{9D8B030D-6E8A-4147-A177-3AD203B41FA5}">
                      <a16:colId xmlns:a16="http://schemas.microsoft.com/office/drawing/2014/main" val="2357680343"/>
                    </a:ext>
                  </a:extLst>
                </a:gridCol>
                <a:gridCol w="1936688">
                  <a:extLst>
                    <a:ext uri="{9D8B030D-6E8A-4147-A177-3AD203B41FA5}">
                      <a16:colId xmlns:a16="http://schemas.microsoft.com/office/drawing/2014/main" val="559338042"/>
                    </a:ext>
                  </a:extLst>
                </a:gridCol>
                <a:gridCol w="1936688">
                  <a:extLst>
                    <a:ext uri="{9D8B030D-6E8A-4147-A177-3AD203B41FA5}">
                      <a16:colId xmlns:a16="http://schemas.microsoft.com/office/drawing/2014/main" val="4090585341"/>
                    </a:ext>
                  </a:extLst>
                </a:gridCol>
                <a:gridCol w="970325">
                  <a:extLst>
                    <a:ext uri="{9D8B030D-6E8A-4147-A177-3AD203B41FA5}">
                      <a16:colId xmlns:a16="http://schemas.microsoft.com/office/drawing/2014/main" val="2453941398"/>
                    </a:ext>
                  </a:extLst>
                </a:gridCol>
              </a:tblGrid>
              <a:tr h="68472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rgbClr val="FFFFFF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rgbClr val="FFFFFF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027472"/>
                  </a:ext>
                </a:extLst>
              </a:tr>
              <a:tr h="209455">
                <a:tc rowSpan="4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c2_time_cc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c3_temp_avg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평균온도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068727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c2_box_col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방전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dc3_tat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225392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c2_box_dan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dc3_curr_end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종료전류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596370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c2_temp_avg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평균온도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dc3_voltage_avg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평균전압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91253"/>
                  </a:ext>
                </a:extLst>
              </a:tr>
              <a:tr h="20945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방전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dc2_tat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dc3_capa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225492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dc2_curr_end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종료전류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dc3_box_col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612159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dc2_voltage_avg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평균전압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dc3_box_dan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81826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dc2_capa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dc3_temp_avg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평균온도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933401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dc2_box_col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dc3_capafit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FITTED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147372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dc2_box_dan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충전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c4_tat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162173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dc2_temp_avg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평균온도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c4_curr_end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종료전류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310736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dc2_capafit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FITTED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c4_voltage_avg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평균전압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214152"/>
                  </a:ext>
                </a:extLst>
              </a:tr>
              <a:tr h="20945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충전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c3_tat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c4_capa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37920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c3_curr_end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종료전류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c4_ccval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08517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c3_voltage_avg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평균전압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c4_time_cv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CV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356704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c3_capa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c4_cvval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CVVAL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410794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c3_ccval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c4_time_cc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863054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c3_time_cv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CV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c4_box_col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385880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c3_cvval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CVVAL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c4_box_dan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086251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c3_time_cc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c4_temp_avg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평균온도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265952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c3_box_col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4997288"/>
                  </a:ext>
                </a:extLst>
              </a:tr>
              <a:tr h="209455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c3_box_dan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295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12F9CE-7620-3A65-85C7-49FD2A6A4972}"/>
              </a:ext>
            </a:extLst>
          </p:cNvPr>
          <p:cNvSpPr txBox="1"/>
          <p:nvPr/>
        </p:nvSpPr>
        <p:spPr>
          <a:xfrm>
            <a:off x="298748" y="63371"/>
            <a:ext cx="502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데이터 항목</a:t>
            </a:r>
          </a:p>
        </p:txBody>
      </p:sp>
    </p:spTree>
    <p:extLst>
      <p:ext uri="{BB962C8B-B14F-4D97-AF65-F5344CB8AC3E}">
        <p14:creationId xmlns:p14="http://schemas.microsoft.com/office/powerpoint/2010/main" val="99524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A8B3A765-3024-2A31-E2FD-699521090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41768"/>
              </p:ext>
            </p:extLst>
          </p:nvPr>
        </p:nvGraphicFramePr>
        <p:xfrm>
          <a:off x="334962" y="1016000"/>
          <a:ext cx="11516022" cy="5292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891">
                  <a:extLst>
                    <a:ext uri="{9D8B030D-6E8A-4147-A177-3AD203B41FA5}">
                      <a16:colId xmlns:a16="http://schemas.microsoft.com/office/drawing/2014/main" val="357810980"/>
                    </a:ext>
                  </a:extLst>
                </a:gridCol>
                <a:gridCol w="629226">
                  <a:extLst>
                    <a:ext uri="{9D8B030D-6E8A-4147-A177-3AD203B41FA5}">
                      <a16:colId xmlns:a16="http://schemas.microsoft.com/office/drawing/2014/main" val="3329445460"/>
                    </a:ext>
                  </a:extLst>
                </a:gridCol>
                <a:gridCol w="1935166">
                  <a:extLst>
                    <a:ext uri="{9D8B030D-6E8A-4147-A177-3AD203B41FA5}">
                      <a16:colId xmlns:a16="http://schemas.microsoft.com/office/drawing/2014/main" val="684609987"/>
                    </a:ext>
                  </a:extLst>
                </a:gridCol>
                <a:gridCol w="1935166">
                  <a:extLst>
                    <a:ext uri="{9D8B030D-6E8A-4147-A177-3AD203B41FA5}">
                      <a16:colId xmlns:a16="http://schemas.microsoft.com/office/drawing/2014/main" val="2911134625"/>
                    </a:ext>
                  </a:extLst>
                </a:gridCol>
                <a:gridCol w="969562">
                  <a:extLst>
                    <a:ext uri="{9D8B030D-6E8A-4147-A177-3AD203B41FA5}">
                      <a16:colId xmlns:a16="http://schemas.microsoft.com/office/drawing/2014/main" val="1924506857"/>
                    </a:ext>
                  </a:extLst>
                </a:gridCol>
                <a:gridCol w="288891">
                  <a:extLst>
                    <a:ext uri="{9D8B030D-6E8A-4147-A177-3AD203B41FA5}">
                      <a16:colId xmlns:a16="http://schemas.microsoft.com/office/drawing/2014/main" val="3625102927"/>
                    </a:ext>
                  </a:extLst>
                </a:gridCol>
                <a:gridCol w="629226">
                  <a:extLst>
                    <a:ext uri="{9D8B030D-6E8A-4147-A177-3AD203B41FA5}">
                      <a16:colId xmlns:a16="http://schemas.microsoft.com/office/drawing/2014/main" val="2357680343"/>
                    </a:ext>
                  </a:extLst>
                </a:gridCol>
                <a:gridCol w="1935166">
                  <a:extLst>
                    <a:ext uri="{9D8B030D-6E8A-4147-A177-3AD203B41FA5}">
                      <a16:colId xmlns:a16="http://schemas.microsoft.com/office/drawing/2014/main" val="559338042"/>
                    </a:ext>
                  </a:extLst>
                </a:gridCol>
                <a:gridCol w="1935166">
                  <a:extLst>
                    <a:ext uri="{9D8B030D-6E8A-4147-A177-3AD203B41FA5}">
                      <a16:colId xmlns:a16="http://schemas.microsoft.com/office/drawing/2014/main" val="4090585341"/>
                    </a:ext>
                  </a:extLst>
                </a:gridCol>
                <a:gridCol w="969562">
                  <a:extLst>
                    <a:ext uri="{9D8B030D-6E8A-4147-A177-3AD203B41FA5}">
                      <a16:colId xmlns:a16="http://schemas.microsoft.com/office/drawing/2014/main" val="2453941398"/>
                    </a:ext>
                  </a:extLst>
                </a:gridCol>
              </a:tblGrid>
              <a:tr h="65867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rgbClr val="FFFFFF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공정순서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rgbClr val="FFFFFF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027472"/>
                  </a:ext>
                </a:extLst>
              </a:tr>
              <a:tr h="21063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</a:t>
                      </a: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ocv2_tat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전용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 #1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socv1_tat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068727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ocv2_ocv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socv1_ocv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225392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ocv2_box_col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출하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Aging</a:t>
                      </a: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sa2_tat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596370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ocv2_box_dan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sa2_box_col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91253"/>
                  </a:ext>
                </a:extLst>
              </a:tr>
              <a:tr h="21063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Power</a:t>
                      </a: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Grading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pg1_tat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sa2_box_row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225492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pg1_impfit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Fitted IMP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sa2_box_dan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612159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pg1_imp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전용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 #2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socv2_tat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81826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pg1_voltage_start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시작전압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socv2_ocv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933401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pg1_curr_end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종료전류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출하 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Aging</a:t>
                      </a: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sa3_tat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147372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pg1_box_col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sa3_box_col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162173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pg1_box_dan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sa3_box_row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310736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pg1_temp_avg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평균온도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sa3_box_dan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214152"/>
                  </a:ext>
                </a:extLst>
              </a:tr>
              <a:tr h="21063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Power</a:t>
                      </a: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Charging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pc1_tat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전용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 #3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socv3_tat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37920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pc1_imp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socv3_ocv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08517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pc1_voltage_start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시작전압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출하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Aging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sa4_tat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356704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pc1_curr_end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종료전류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ocv2_deltaocv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DELTAOCV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410794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pc1_box_col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ocv1_deltaocv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DELTAOCV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863054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pc1_box_dan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특성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m1_thick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두께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385880"/>
                  </a:ext>
                </a:extLst>
              </a:tr>
              <a:tr h="21063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출하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Aging</a:t>
                      </a: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sa1_tat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공정시간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m1_voltage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086251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sa1_box_col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m1_res_ac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절연저항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265952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sa1_box_row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m1_mv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mV/day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997288"/>
                  </a:ext>
                </a:extLst>
              </a:tr>
              <a:tr h="210639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sa1_box_dan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m1_voltage_an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절연전압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295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E3AFE0-91CD-4605-4325-B25C27A79770}"/>
              </a:ext>
            </a:extLst>
          </p:cNvPr>
          <p:cNvSpPr txBox="1"/>
          <p:nvPr/>
        </p:nvSpPr>
        <p:spPr>
          <a:xfrm>
            <a:off x="298748" y="63371"/>
            <a:ext cx="502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데이터 항목</a:t>
            </a:r>
          </a:p>
        </p:txBody>
      </p:sp>
    </p:spTree>
    <p:extLst>
      <p:ext uri="{BB962C8B-B14F-4D97-AF65-F5344CB8AC3E}">
        <p14:creationId xmlns:p14="http://schemas.microsoft.com/office/powerpoint/2010/main" val="1863079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12F9CE-7620-3A65-85C7-49FD2A6A4972}"/>
              </a:ext>
            </a:extLst>
          </p:cNvPr>
          <p:cNvSpPr txBox="1"/>
          <p:nvPr/>
        </p:nvSpPr>
        <p:spPr>
          <a:xfrm>
            <a:off x="298748" y="63371"/>
            <a:ext cx="774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공정순서도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E2973-3938-1992-E17D-A872331CD36C}"/>
              </a:ext>
            </a:extLst>
          </p:cNvPr>
          <p:cNvSpPr txBox="1"/>
          <p:nvPr/>
        </p:nvSpPr>
        <p:spPr>
          <a:xfrm>
            <a:off x="2273523" y="131052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가설 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–</a:t>
            </a:r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 채택 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ver.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1C9744-51D0-FFF7-DA19-1697FC05CAAE}"/>
              </a:ext>
            </a:extLst>
          </p:cNvPr>
          <p:cNvCxnSpPr/>
          <p:nvPr/>
        </p:nvCxnSpPr>
        <p:spPr>
          <a:xfrm>
            <a:off x="6113814" y="1346785"/>
            <a:ext cx="0" cy="46829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5DA376-EB99-08D5-03D7-F10CBDAE5396}"/>
              </a:ext>
            </a:extLst>
          </p:cNvPr>
          <p:cNvSpPr txBox="1"/>
          <p:nvPr/>
        </p:nvSpPr>
        <p:spPr>
          <a:xfrm>
            <a:off x="8604037" y="134678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가설 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2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6478E6-AA83-A186-7684-307CB28EE927}"/>
              </a:ext>
            </a:extLst>
          </p:cNvPr>
          <p:cNvSpPr/>
          <p:nvPr/>
        </p:nvSpPr>
        <p:spPr>
          <a:xfrm>
            <a:off x="190110" y="1747513"/>
            <a:ext cx="5632035" cy="45612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i="0" u="none" strike="noStrike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025C22-0964-E72A-5D36-10CAAF70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49" y="1957023"/>
            <a:ext cx="5388068" cy="40181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9E2938A-8118-F33D-7498-8BF690626835}"/>
              </a:ext>
            </a:extLst>
          </p:cNvPr>
          <p:cNvSpPr/>
          <p:nvPr/>
        </p:nvSpPr>
        <p:spPr>
          <a:xfrm>
            <a:off x="1271232" y="1346785"/>
            <a:ext cx="3434730" cy="5227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공정 순서도 가설 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8CF75E-526B-0CB1-1BD8-CEC02190B8F9}"/>
              </a:ext>
            </a:extLst>
          </p:cNvPr>
          <p:cNvSpPr/>
          <p:nvPr/>
        </p:nvSpPr>
        <p:spPr>
          <a:xfrm>
            <a:off x="6301205" y="1747513"/>
            <a:ext cx="5632035" cy="45612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i="0" u="none" strike="noStrike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AD258-8FC9-EC05-2465-FE006EC9E135}"/>
              </a:ext>
            </a:extLst>
          </p:cNvPr>
          <p:cNvSpPr/>
          <p:nvPr/>
        </p:nvSpPr>
        <p:spPr>
          <a:xfrm>
            <a:off x="7606984" y="1322803"/>
            <a:ext cx="3020476" cy="5227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공정 순서도 가설 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1F5787-81AF-D44A-08D3-2B2D7556E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87" y="1991741"/>
            <a:ext cx="5477215" cy="40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2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12F9CE-7620-3A65-85C7-49FD2A6A4972}"/>
              </a:ext>
            </a:extLst>
          </p:cNvPr>
          <p:cNvSpPr txBox="1"/>
          <p:nvPr/>
        </p:nvSpPr>
        <p:spPr>
          <a:xfrm>
            <a:off x="298748" y="63371"/>
            <a:ext cx="774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이상치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E2973-3938-1992-E17D-A872331CD36C}"/>
              </a:ext>
            </a:extLst>
          </p:cNvPr>
          <p:cNvSpPr txBox="1"/>
          <p:nvPr/>
        </p:nvSpPr>
        <p:spPr>
          <a:xfrm>
            <a:off x="1768821" y="127871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Process </a:t>
            </a:r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데이터 시각화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1C9744-51D0-FFF7-DA19-1697FC05CAAE}"/>
              </a:ext>
            </a:extLst>
          </p:cNvPr>
          <p:cNvCxnSpPr/>
          <p:nvPr/>
        </p:nvCxnSpPr>
        <p:spPr>
          <a:xfrm>
            <a:off x="6113814" y="1346785"/>
            <a:ext cx="0" cy="46829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5DA376-EB99-08D5-03D7-F10CBDAE5396}"/>
              </a:ext>
            </a:extLst>
          </p:cNvPr>
          <p:cNvSpPr txBox="1"/>
          <p:nvPr/>
        </p:nvSpPr>
        <p:spPr>
          <a:xfrm>
            <a:off x="8096215" y="1272375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Tat </a:t>
            </a:r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데이터 시각화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DB565C-87A1-2479-2568-0026F800C366}"/>
              </a:ext>
            </a:extLst>
          </p:cNvPr>
          <p:cNvSpPr/>
          <p:nvPr/>
        </p:nvSpPr>
        <p:spPr>
          <a:xfrm>
            <a:off x="145538" y="1704591"/>
            <a:ext cx="5913293" cy="45612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i="0" u="none" strike="noStrike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55AD87-E2CC-AEBB-2350-E825510C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39" y="2438289"/>
            <a:ext cx="3139062" cy="2351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CFB628-449C-E5EA-196E-07E7DCBAD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1"/>
          <a:stretch/>
        </p:blipFill>
        <p:spPr>
          <a:xfrm>
            <a:off x="3032501" y="2429816"/>
            <a:ext cx="3026329" cy="2368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2A87D9-A91E-C464-0AE9-3BD6AF3AC06B}"/>
              </a:ext>
            </a:extLst>
          </p:cNvPr>
          <p:cNvSpPr txBox="1"/>
          <p:nvPr/>
        </p:nvSpPr>
        <p:spPr>
          <a:xfrm>
            <a:off x="365622" y="5146095"/>
            <a:ext cx="54731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전압 변수에서 이상치를 발견했으나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정상 전압 범위 안의 값이므로 제거하지 않았다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이외의 이상치는 존재하지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않았다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ECE883-3C43-7F76-B7A3-8AA3496ECBF5}"/>
              </a:ext>
            </a:extLst>
          </p:cNvPr>
          <p:cNvSpPr/>
          <p:nvPr/>
        </p:nvSpPr>
        <p:spPr>
          <a:xfrm>
            <a:off x="6222218" y="1704591"/>
            <a:ext cx="5913293" cy="45612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i="0" u="none" strike="noStrike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0AD11-CE1A-8559-5E62-FB54A71C46B1}"/>
              </a:ext>
            </a:extLst>
          </p:cNvPr>
          <p:cNvGrpSpPr/>
          <p:nvPr/>
        </p:nvGrpSpPr>
        <p:grpSpPr>
          <a:xfrm>
            <a:off x="6247377" y="2268092"/>
            <a:ext cx="5824244" cy="2443906"/>
            <a:chOff x="6164830" y="1832311"/>
            <a:chExt cx="5824244" cy="244390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202B3A2-9EE0-D870-47FF-421FAF993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372"/>
            <a:stretch/>
          </p:blipFill>
          <p:spPr>
            <a:xfrm>
              <a:off x="9052768" y="1832312"/>
              <a:ext cx="2936306" cy="244390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727D2E5-ADEA-F7D6-5408-5D9B9F3A6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565"/>
            <a:stretch/>
          </p:blipFill>
          <p:spPr>
            <a:xfrm>
              <a:off x="6164830" y="1832311"/>
              <a:ext cx="2842746" cy="244390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1A2293-2866-3C18-9B92-4BB641CE148C}"/>
              </a:ext>
            </a:extLst>
          </p:cNvPr>
          <p:cNvSpPr txBox="1"/>
          <p:nvPr/>
        </p:nvSpPr>
        <p:spPr>
          <a:xfrm>
            <a:off x="6825355" y="5146095"/>
            <a:ext cx="46199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Boxplot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시각화를 한 결과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Sa2_tat, sa3_tat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변수에 이상치를 발견하여 제거했다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980E9C-15F9-D154-B07C-76939A5E5B5B}"/>
              </a:ext>
            </a:extLst>
          </p:cNvPr>
          <p:cNvSpPr/>
          <p:nvPr/>
        </p:nvSpPr>
        <p:spPr>
          <a:xfrm>
            <a:off x="1271232" y="1346785"/>
            <a:ext cx="3434730" cy="5227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Process data 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AE3F42-465E-D093-C0E9-00E48C8C49C6}"/>
              </a:ext>
            </a:extLst>
          </p:cNvPr>
          <p:cNvSpPr/>
          <p:nvPr/>
        </p:nvSpPr>
        <p:spPr>
          <a:xfrm>
            <a:off x="7461499" y="1329396"/>
            <a:ext cx="3434730" cy="5227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Tat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시각화</a:t>
            </a:r>
          </a:p>
        </p:txBody>
      </p:sp>
    </p:spTree>
    <p:extLst>
      <p:ext uri="{BB962C8B-B14F-4D97-AF65-F5344CB8AC3E}">
        <p14:creationId xmlns:p14="http://schemas.microsoft.com/office/powerpoint/2010/main" val="88872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3A8B8B-A3CF-321C-463E-423943C1497D}"/>
              </a:ext>
            </a:extLst>
          </p:cNvPr>
          <p:cNvSpPr/>
          <p:nvPr/>
        </p:nvSpPr>
        <p:spPr>
          <a:xfrm>
            <a:off x="184108" y="1491726"/>
            <a:ext cx="5657828" cy="45612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i="0" u="none" strike="noStrike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DBBF8E-E6A5-8FCA-FB50-05020CC73B40}"/>
              </a:ext>
            </a:extLst>
          </p:cNvPr>
          <p:cNvSpPr/>
          <p:nvPr/>
        </p:nvSpPr>
        <p:spPr>
          <a:xfrm>
            <a:off x="1256262" y="1133920"/>
            <a:ext cx="3286344" cy="5227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설비위치별 불량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2F9CE-7620-3A65-85C7-49FD2A6A4972}"/>
              </a:ext>
            </a:extLst>
          </p:cNvPr>
          <p:cNvSpPr txBox="1"/>
          <p:nvPr/>
        </p:nvSpPr>
        <p:spPr>
          <a:xfrm>
            <a:off x="298748" y="63371"/>
            <a:ext cx="774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설비 </a:t>
            </a:r>
            <a:r>
              <a:rPr lang="ko-KR" alt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위치별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불량 파악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1C9744-51D0-FFF7-DA19-1697FC05CAAE}"/>
              </a:ext>
            </a:extLst>
          </p:cNvPr>
          <p:cNvCxnSpPr/>
          <p:nvPr/>
        </p:nvCxnSpPr>
        <p:spPr>
          <a:xfrm>
            <a:off x="6113814" y="1346785"/>
            <a:ext cx="0" cy="46829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4A0DB20-4CD4-94D6-5A23-7F83FF1D3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4" t="6487" r="51343" b="52932"/>
          <a:stretch/>
        </p:blipFill>
        <p:spPr>
          <a:xfrm>
            <a:off x="703464" y="1832367"/>
            <a:ext cx="2323058" cy="2074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67CFD1-C18A-FCC4-E7B3-5D7F5765A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39" t="7084" r="3279" b="53514"/>
          <a:stretch/>
        </p:blipFill>
        <p:spPr>
          <a:xfrm>
            <a:off x="2675314" y="1892569"/>
            <a:ext cx="2343352" cy="20143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5F10F7-9F1C-B939-B234-DC91B2D49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1" t="57843" r="5098" b="5381"/>
          <a:stretch/>
        </p:blipFill>
        <p:spPr>
          <a:xfrm>
            <a:off x="2777478" y="4039899"/>
            <a:ext cx="2241188" cy="18801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4FD7BB-223B-8D30-3580-B61A7B09B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8" t="58196" r="51946" b="4622"/>
          <a:stretch/>
        </p:blipFill>
        <p:spPr>
          <a:xfrm>
            <a:off x="687853" y="4064625"/>
            <a:ext cx="2201358" cy="19008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D5BAF-3C63-F354-E70D-523E25E4035C}"/>
              </a:ext>
            </a:extLst>
          </p:cNvPr>
          <p:cNvSpPr/>
          <p:nvPr/>
        </p:nvSpPr>
        <p:spPr>
          <a:xfrm>
            <a:off x="6277040" y="1491726"/>
            <a:ext cx="5657828" cy="45612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i="0" u="none" strike="noStrike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6D323E-FC30-50DA-7CE1-A6BDB58421D8}"/>
              </a:ext>
            </a:extLst>
          </p:cNvPr>
          <p:cNvSpPr/>
          <p:nvPr/>
        </p:nvSpPr>
        <p:spPr>
          <a:xfrm>
            <a:off x="7349194" y="1133920"/>
            <a:ext cx="3286344" cy="5227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-apple-system"/>
              </a:rPr>
              <a:t>열</a:t>
            </a:r>
            <a:r>
              <a:rPr lang="en-US" altLang="ko-KR" b="1" dirty="0">
                <a:solidFill>
                  <a:schemeClr val="tx1"/>
                </a:solidFill>
                <a:latin typeface="-apple-system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-apple-system"/>
              </a:rPr>
              <a:t>연</a:t>
            </a:r>
            <a:r>
              <a:rPr lang="en-US" altLang="ko-KR" b="1" dirty="0">
                <a:solidFill>
                  <a:schemeClr val="tx1"/>
                </a:solidFill>
                <a:latin typeface="-apple-system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-apple-system"/>
              </a:rPr>
              <a:t>단 불량률 </a:t>
            </a:r>
            <a:r>
              <a:rPr lang="en-US" altLang="ko-KR" b="1" dirty="0">
                <a:solidFill>
                  <a:schemeClr val="tx1"/>
                </a:solidFill>
                <a:latin typeface="-apple-system"/>
              </a:rPr>
              <a:t>3d plot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468612-168C-882C-D0F8-1CB5DB8AF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7" t="5132" r="4710" b="4838"/>
          <a:stretch/>
        </p:blipFill>
        <p:spPr>
          <a:xfrm>
            <a:off x="6842942" y="1832367"/>
            <a:ext cx="4770476" cy="413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76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12F9CE-7620-3A65-85C7-49FD2A6A4972}"/>
              </a:ext>
            </a:extLst>
          </p:cNvPr>
          <p:cNvSpPr txBox="1"/>
          <p:nvPr/>
        </p:nvSpPr>
        <p:spPr>
          <a:xfrm>
            <a:off x="298748" y="63371"/>
            <a:ext cx="943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가설 검정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– Chi Square, ANOVA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389EB0-8304-8188-7470-486DC275037C}"/>
              </a:ext>
            </a:extLst>
          </p:cNvPr>
          <p:cNvSpPr/>
          <p:nvPr/>
        </p:nvSpPr>
        <p:spPr>
          <a:xfrm>
            <a:off x="159560" y="1747513"/>
            <a:ext cx="5657828" cy="45612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i="0" u="none" strike="noStrike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6F9869-1522-1F07-A769-DEC351ED5006}"/>
              </a:ext>
            </a:extLst>
          </p:cNvPr>
          <p:cNvSpPr/>
          <p:nvPr/>
        </p:nvSpPr>
        <p:spPr>
          <a:xfrm>
            <a:off x="1231714" y="1389707"/>
            <a:ext cx="3286344" cy="5227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Chi Square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test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EA1FE7-8092-3792-7527-F49DF415037A}"/>
              </a:ext>
            </a:extLst>
          </p:cNvPr>
          <p:cNvGrpSpPr/>
          <p:nvPr/>
        </p:nvGrpSpPr>
        <p:grpSpPr>
          <a:xfrm>
            <a:off x="788589" y="2147919"/>
            <a:ext cx="4646629" cy="3967404"/>
            <a:chOff x="788589" y="2147919"/>
            <a:chExt cx="4646629" cy="39674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57C783A-3282-6F87-7626-AD622A69A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589" y="2147919"/>
              <a:ext cx="4593484" cy="242390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EC749B-6375-5EEE-A69F-CEA6AA2CA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6320"/>
            <a:stretch/>
          </p:blipFill>
          <p:spPr>
            <a:xfrm>
              <a:off x="841618" y="4512764"/>
              <a:ext cx="4593600" cy="1602559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06AB52-47CC-3F8D-3DCB-8931C47EA20C}"/>
              </a:ext>
            </a:extLst>
          </p:cNvPr>
          <p:cNvSpPr/>
          <p:nvPr/>
        </p:nvSpPr>
        <p:spPr>
          <a:xfrm>
            <a:off x="6246355" y="1747513"/>
            <a:ext cx="5657828" cy="45612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i="0" u="none" strike="noStrike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BABC11-3124-2F9E-88A5-949589F37BD5}"/>
              </a:ext>
            </a:extLst>
          </p:cNvPr>
          <p:cNvSpPr/>
          <p:nvPr/>
        </p:nvSpPr>
        <p:spPr>
          <a:xfrm>
            <a:off x="7318509" y="1389707"/>
            <a:ext cx="3286344" cy="5227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ANOVA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FEE569-3039-FA41-A621-741E2864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247" y="2301514"/>
            <a:ext cx="5318043" cy="34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1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12F9CE-7620-3A65-85C7-49FD2A6A4972}"/>
              </a:ext>
            </a:extLst>
          </p:cNvPr>
          <p:cNvSpPr txBox="1"/>
          <p:nvPr/>
        </p:nvSpPr>
        <p:spPr>
          <a:xfrm>
            <a:off x="298748" y="63371"/>
            <a:ext cx="774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DT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를 이용한 최적 조건 도출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8AA69-5A2A-6BC7-F379-40A40D287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94" y="2049729"/>
            <a:ext cx="10192641" cy="34992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403962-B494-4F80-0217-63F1736800F8}"/>
              </a:ext>
            </a:extLst>
          </p:cNvPr>
          <p:cNvSpPr/>
          <p:nvPr/>
        </p:nvSpPr>
        <p:spPr>
          <a:xfrm>
            <a:off x="4452828" y="1155171"/>
            <a:ext cx="3286344" cy="5227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충전 </a:t>
            </a:r>
            <a:r>
              <a:rPr lang="en-US" altLang="ko-KR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단계 </a:t>
            </a:r>
            <a:r>
              <a:rPr lang="en-US" altLang="ko-KR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Decision Tree</a:t>
            </a:r>
            <a:endParaRPr lang="ko-KR" altLang="en-US" b="1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64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8BF708-7D38-E7BC-1B72-A706E054DF5F}"/>
              </a:ext>
            </a:extLst>
          </p:cNvPr>
          <p:cNvSpPr/>
          <p:nvPr/>
        </p:nvSpPr>
        <p:spPr>
          <a:xfrm>
            <a:off x="344222" y="2867444"/>
            <a:ext cx="11500447" cy="30667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183F7E-4C22-D07B-05EE-BE9C7A1881A7}"/>
              </a:ext>
            </a:extLst>
          </p:cNvPr>
          <p:cNvSpPr/>
          <p:nvPr/>
        </p:nvSpPr>
        <p:spPr>
          <a:xfrm>
            <a:off x="344222" y="1290385"/>
            <a:ext cx="5632035" cy="13202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i="0" u="none" strike="noStrike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방전된 이후에도 충전을 통해 </a:t>
            </a:r>
            <a:r>
              <a:rPr lang="ko-KR" altLang="en-US" sz="1800" b="1" i="0" u="none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재사용이 가능</a:t>
            </a:r>
            <a:r>
              <a:rPr lang="ko-KR" altLang="en-US" sz="1800" i="0" u="none" strike="noStrike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전지</a:t>
            </a:r>
            <a:endParaRPr lang="en-US" altLang="ko-KR" sz="1800" i="0" u="none" strike="noStrike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i="0" u="none" strike="noStrike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경량화 </a:t>
            </a:r>
            <a:r>
              <a:rPr lang="en-US" altLang="ko-KR" sz="1800" i="0" u="none" strike="noStrike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1800" i="0" u="none" strike="noStrike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소형화가 가능한 </a:t>
            </a:r>
            <a:r>
              <a:rPr lang="ko-KR" altLang="en-US" sz="1800" i="0" u="sng" strike="noStrike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리튬이온 배터리</a:t>
            </a:r>
            <a:r>
              <a:rPr lang="ko-KR" altLang="en-US" sz="1800" i="0" u="none" strike="noStrike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대표적이다</a:t>
            </a:r>
            <a:r>
              <a:rPr lang="en-US" altLang="ko-KR" sz="1800" i="0" u="none" strike="noStrike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6E2375-B610-EEA0-009B-4CDC8F30DD68}"/>
              </a:ext>
            </a:extLst>
          </p:cNvPr>
          <p:cNvSpPr/>
          <p:nvPr/>
        </p:nvSpPr>
        <p:spPr>
          <a:xfrm>
            <a:off x="6215747" y="1290384"/>
            <a:ext cx="5632035" cy="13202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배터리 활성화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안정화 이후 결함을 검사하는 공정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배터리 품질에 영향을 미치는 데이터가 수집된다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평균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13.4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일간 진행된다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8396F73-7426-DF04-2442-D1254FC1268F}"/>
              </a:ext>
            </a:extLst>
          </p:cNvPr>
          <p:cNvSpPr/>
          <p:nvPr/>
        </p:nvSpPr>
        <p:spPr>
          <a:xfrm>
            <a:off x="500745" y="1125730"/>
            <a:ext cx="2572656" cy="39188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이차전지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48362D-E031-0E68-9F20-ACC5C8EECABC}"/>
              </a:ext>
            </a:extLst>
          </p:cNvPr>
          <p:cNvSpPr/>
          <p:nvPr/>
        </p:nvSpPr>
        <p:spPr>
          <a:xfrm>
            <a:off x="6346374" y="1114844"/>
            <a:ext cx="2574000" cy="39188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화성공정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A99047B4-8BF2-D2F8-58C6-4EA629C03F68}"/>
              </a:ext>
            </a:extLst>
          </p:cNvPr>
          <p:cNvSpPr/>
          <p:nvPr/>
        </p:nvSpPr>
        <p:spPr>
          <a:xfrm>
            <a:off x="500744" y="2660278"/>
            <a:ext cx="2572657" cy="39188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화성공정 프로세스</a:t>
            </a:r>
          </a:p>
        </p:txBody>
      </p:sp>
      <p:sp>
        <p:nvSpPr>
          <p:cNvPr id="214" name="직사각형 48">
            <a:extLst>
              <a:ext uri="{FF2B5EF4-FFF2-40B4-BE49-F238E27FC236}">
                <a16:creationId xmlns:a16="http://schemas.microsoft.com/office/drawing/2014/main" id="{EC4C8734-CFD4-00BE-177B-C5C3E4A3DCA8}"/>
              </a:ext>
            </a:extLst>
          </p:cNvPr>
          <p:cNvSpPr/>
          <p:nvPr/>
        </p:nvSpPr>
        <p:spPr>
          <a:xfrm>
            <a:off x="928327" y="3177984"/>
            <a:ext cx="1872000" cy="391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tabLst>
                <a:tab pos="533400" algn="l"/>
              </a:tabLst>
            </a:pP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Aging</a:t>
            </a:r>
            <a:endParaRPr lang="ko-KR" altLang="en-US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5" name="직사각형 50">
            <a:extLst>
              <a:ext uri="{FF2B5EF4-FFF2-40B4-BE49-F238E27FC236}">
                <a16:creationId xmlns:a16="http://schemas.microsoft.com/office/drawing/2014/main" id="{747F2A57-835D-B1CE-03E0-6E7ABF77F262}"/>
              </a:ext>
            </a:extLst>
          </p:cNvPr>
          <p:cNvSpPr/>
          <p:nvPr/>
        </p:nvSpPr>
        <p:spPr>
          <a:xfrm>
            <a:off x="928327" y="3729498"/>
            <a:ext cx="1872000" cy="391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tabLst>
                <a:tab pos="533400" algn="l"/>
              </a:tabLst>
            </a:pPr>
            <a:r>
              <a:rPr lang="en-US" altLang="ko-KR" sz="14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Formation</a:t>
            </a:r>
            <a:endParaRPr lang="ko-KR" altLang="en-US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6" name="직사각형 52">
            <a:extLst>
              <a:ext uri="{FF2B5EF4-FFF2-40B4-BE49-F238E27FC236}">
                <a16:creationId xmlns:a16="http://schemas.microsoft.com/office/drawing/2014/main" id="{EBA67A27-B6FB-C81F-4CCE-6DAFBC52E5B3}"/>
              </a:ext>
            </a:extLst>
          </p:cNvPr>
          <p:cNvSpPr/>
          <p:nvPr/>
        </p:nvSpPr>
        <p:spPr>
          <a:xfrm>
            <a:off x="933576" y="4832526"/>
            <a:ext cx="1872000" cy="391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tabLst>
                <a:tab pos="533400" algn="l"/>
              </a:tabLst>
            </a:pP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Grading &amp; Charging</a:t>
            </a:r>
            <a:endParaRPr lang="ko-KR" altLang="en-US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7" name="직사각형 53">
            <a:extLst>
              <a:ext uri="{FF2B5EF4-FFF2-40B4-BE49-F238E27FC236}">
                <a16:creationId xmlns:a16="http://schemas.microsoft.com/office/drawing/2014/main" id="{5E13C0D3-EA5A-BDB7-CBF0-DB5EEBF63DD2}"/>
              </a:ext>
            </a:extLst>
          </p:cNvPr>
          <p:cNvSpPr/>
          <p:nvPr/>
        </p:nvSpPr>
        <p:spPr>
          <a:xfrm>
            <a:off x="928327" y="4281012"/>
            <a:ext cx="1872000" cy="391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tabLst>
                <a:tab pos="533400" algn="l"/>
              </a:tabLst>
            </a:pPr>
            <a:r>
              <a:rPr lang="en-US" altLang="ko-KR" sz="14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 / OCV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8" name="직사각형 41">
            <a:extLst>
              <a:ext uri="{FF2B5EF4-FFF2-40B4-BE49-F238E27FC236}">
                <a16:creationId xmlns:a16="http://schemas.microsoft.com/office/drawing/2014/main" id="{22F6EAB8-4677-57BF-4488-74D8EAB1DABD}"/>
              </a:ext>
            </a:extLst>
          </p:cNvPr>
          <p:cNvSpPr/>
          <p:nvPr/>
        </p:nvSpPr>
        <p:spPr>
          <a:xfrm>
            <a:off x="928327" y="5384040"/>
            <a:ext cx="1872000" cy="391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tabLst>
                <a:tab pos="533400" algn="l"/>
              </a:tabLst>
            </a:pPr>
            <a:r>
              <a:rPr lang="ko-KR" altLang="en-US" sz="14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측정</a:t>
            </a:r>
            <a:endParaRPr lang="ko-KR" altLang="en-US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1596239A-02D2-2BAD-8E82-2FD90DAB2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98"/>
          <a:stretch/>
        </p:blipFill>
        <p:spPr>
          <a:xfrm>
            <a:off x="471948" y="3151804"/>
            <a:ext cx="441850" cy="2672510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2A98E3A8-6D11-2E49-728D-29D514FA10D1}"/>
              </a:ext>
            </a:extLst>
          </p:cNvPr>
          <p:cNvSpPr txBox="1"/>
          <p:nvPr/>
        </p:nvSpPr>
        <p:spPr>
          <a:xfrm>
            <a:off x="2768081" y="3221381"/>
            <a:ext cx="41987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8" name="Picture 2">
            <a:extLst>
              <a:ext uri="{FF2B5EF4-FFF2-40B4-BE49-F238E27FC236}">
                <a16:creationId xmlns:a16="http://schemas.microsoft.com/office/drawing/2014/main" id="{D5B9B2E7-1A01-BC08-B14F-9AC52D055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" r="42770" b="12235"/>
          <a:stretch/>
        </p:blipFill>
        <p:spPr bwMode="auto">
          <a:xfrm>
            <a:off x="7307143" y="3817199"/>
            <a:ext cx="1519026" cy="171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Rectangle 3">
            <a:extLst>
              <a:ext uri="{FF2B5EF4-FFF2-40B4-BE49-F238E27FC236}">
                <a16:creationId xmlns:a16="http://schemas.microsoft.com/office/drawing/2014/main" id="{4B536A92-862C-8283-CEF1-E71268F15EA8}"/>
              </a:ext>
            </a:extLst>
          </p:cNvPr>
          <p:cNvSpPr/>
          <p:nvPr/>
        </p:nvSpPr>
        <p:spPr>
          <a:xfrm>
            <a:off x="7423595" y="3119667"/>
            <a:ext cx="1342641" cy="341831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설비 구조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33F640-C3E2-3830-5B09-C83662BC303C}"/>
              </a:ext>
            </a:extLst>
          </p:cNvPr>
          <p:cNvGrpSpPr/>
          <p:nvPr/>
        </p:nvGrpSpPr>
        <p:grpSpPr>
          <a:xfrm>
            <a:off x="9258782" y="3784620"/>
            <a:ext cx="2861215" cy="1997447"/>
            <a:chOff x="9411184" y="4082275"/>
            <a:chExt cx="2861215" cy="1997447"/>
          </a:xfrm>
        </p:grpSpPr>
        <p:pic>
          <p:nvPicPr>
            <p:cNvPr id="260" name="Picture 4">
              <a:extLst>
                <a:ext uri="{FF2B5EF4-FFF2-40B4-BE49-F238E27FC236}">
                  <a16:creationId xmlns:a16="http://schemas.microsoft.com/office/drawing/2014/main" id="{74DEF263-C965-007F-E42A-179CB50F9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0022" y="4084401"/>
              <a:ext cx="428063" cy="28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" name="Picture 6">
              <a:extLst>
                <a:ext uri="{FF2B5EF4-FFF2-40B4-BE49-F238E27FC236}">
                  <a16:creationId xmlns:a16="http://schemas.microsoft.com/office/drawing/2014/main" id="{DC640110-DEC7-A317-CC43-DA70C2E31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975" y="4592666"/>
              <a:ext cx="703617" cy="598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8">
              <a:extLst>
                <a:ext uri="{FF2B5EF4-FFF2-40B4-BE49-F238E27FC236}">
                  <a16:creationId xmlns:a16="http://schemas.microsoft.com/office/drawing/2014/main" id="{DA91C682-4B96-835B-1961-0523834F9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9720887" y="5123687"/>
              <a:ext cx="646332" cy="1265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92599DAE-E021-5FF2-4E2F-21A54F1138F6}"/>
                </a:ext>
              </a:extLst>
            </p:cNvPr>
            <p:cNvSpPr txBox="1"/>
            <p:nvPr/>
          </p:nvSpPr>
          <p:spPr>
            <a:xfrm>
              <a:off x="10655998" y="4082275"/>
              <a:ext cx="760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cell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AE74662-CFA9-3870-4646-282C50B72D15}"/>
                </a:ext>
              </a:extLst>
            </p:cNvPr>
            <p:cNvSpPr txBox="1"/>
            <p:nvPr/>
          </p:nvSpPr>
          <p:spPr>
            <a:xfrm>
              <a:off x="10676922" y="4725840"/>
              <a:ext cx="1595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tray  = 25 cells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3361CCC0-9453-38CF-34F4-F587CC5D5774}"/>
                </a:ext>
              </a:extLst>
            </p:cNvPr>
            <p:cNvSpPr txBox="1"/>
            <p:nvPr/>
          </p:nvSpPr>
          <p:spPr>
            <a:xfrm>
              <a:off x="10676922" y="5536481"/>
              <a:ext cx="1417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LOT = 40 trays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3F30645-00BA-AAE7-246F-EB5A706E2C5F}"/>
              </a:ext>
            </a:extLst>
          </p:cNvPr>
          <p:cNvSpPr txBox="1"/>
          <p:nvPr/>
        </p:nvSpPr>
        <p:spPr>
          <a:xfrm>
            <a:off x="2852396" y="3214288"/>
            <a:ext cx="4555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SEI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</a:t>
            </a:r>
            <a:r>
              <a:rPr lang="ko-KR" altLang="en-US" sz="1400"/>
              <a:t>*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안정화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자연방전을 통한 불량품 선별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22E14-A7A5-9E45-D611-F5524CCABE7C}"/>
              </a:ext>
            </a:extLst>
          </p:cNvPr>
          <p:cNvSpPr txBox="1"/>
          <p:nvPr/>
        </p:nvSpPr>
        <p:spPr>
          <a:xfrm>
            <a:off x="344222" y="5950134"/>
            <a:ext cx="6811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+mj-lt"/>
                <a:ea typeface="나눔바른고딕" panose="020B0603020101020101" pitchFamily="50" charset="-127"/>
              </a:rPr>
              <a:t>*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SEI : Solid Electrolyte Interphase    </a:t>
            </a:r>
            <a:r>
              <a:rPr lang="ko-KR" altLang="en-US" sz="1100" dirty="0">
                <a:latin typeface="+mj-lt"/>
                <a:ea typeface="나눔바른고딕" panose="020B0603020101020101" pitchFamily="50" charset="-127"/>
              </a:rPr>
              <a:t>**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 / OCV : Inner Resistance / Open Circuit Voltage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8A17A8-17DB-21C5-8D98-FA62793A43C8}"/>
              </a:ext>
            </a:extLst>
          </p:cNvPr>
          <p:cNvSpPr txBox="1"/>
          <p:nvPr/>
        </p:nvSpPr>
        <p:spPr>
          <a:xfrm>
            <a:off x="2852396" y="3749798"/>
            <a:ext cx="468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배터리를 충전시켜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SEI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형성하는 단계</a:t>
            </a:r>
            <a:endParaRPr lang="en-US" altLang="ko-KR" sz="14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6A0F47-5FC8-2E74-D9DF-B2ECBAFA66B9}"/>
              </a:ext>
            </a:extLst>
          </p:cNvPr>
          <p:cNvSpPr txBox="1"/>
          <p:nvPr/>
        </p:nvSpPr>
        <p:spPr>
          <a:xfrm>
            <a:off x="2852396" y="4323066"/>
            <a:ext cx="468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내부 저항과 회로 전압을 측정하여 전지 품질 평가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27DD3-A324-7361-8706-ADEAF84C3F84}"/>
              </a:ext>
            </a:extLst>
          </p:cNvPr>
          <p:cNvSpPr txBox="1"/>
          <p:nvPr/>
        </p:nvSpPr>
        <p:spPr>
          <a:xfrm>
            <a:off x="2852396" y="4869045"/>
            <a:ext cx="468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품질에 따른 등급 부여 및 전력 충전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F42A8-3C4D-5CCB-FD8E-4A946A818DA2}"/>
              </a:ext>
            </a:extLst>
          </p:cNvPr>
          <p:cNvSpPr txBox="1"/>
          <p:nvPr/>
        </p:nvSpPr>
        <p:spPr>
          <a:xfrm>
            <a:off x="2852396" y="5426094"/>
            <a:ext cx="468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전지 내부저항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용량 등의 특성 측정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A3B55E3-26C5-D8C7-67F7-FE45C1432DDD}"/>
              </a:ext>
            </a:extLst>
          </p:cNvPr>
          <p:cNvSpPr/>
          <p:nvPr/>
        </p:nvSpPr>
        <p:spPr>
          <a:xfrm>
            <a:off x="9436679" y="3119667"/>
            <a:ext cx="1902470" cy="341831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공정 진행 단위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D0DBEF6-12E5-B3E4-5FDB-1D58D6B0C001}"/>
              </a:ext>
            </a:extLst>
          </p:cNvPr>
          <p:cNvCxnSpPr>
            <a:cxnSpLocks/>
          </p:cNvCxnSpPr>
          <p:nvPr/>
        </p:nvCxnSpPr>
        <p:spPr>
          <a:xfrm>
            <a:off x="6966858" y="3151804"/>
            <a:ext cx="0" cy="262412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C955DF-98C9-D389-A346-186E49555BEF}"/>
              </a:ext>
            </a:extLst>
          </p:cNvPr>
          <p:cNvSpPr txBox="1"/>
          <p:nvPr/>
        </p:nvSpPr>
        <p:spPr>
          <a:xfrm>
            <a:off x="298748" y="63371"/>
            <a:ext cx="841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제조 공정</a:t>
            </a:r>
          </a:p>
        </p:txBody>
      </p:sp>
    </p:spTree>
    <p:extLst>
      <p:ext uri="{BB962C8B-B14F-4D97-AF65-F5344CB8AC3E}">
        <p14:creationId xmlns:p14="http://schemas.microsoft.com/office/powerpoint/2010/main" val="20743511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12F9CE-7620-3A65-85C7-49FD2A6A4972}"/>
              </a:ext>
            </a:extLst>
          </p:cNvPr>
          <p:cNvSpPr txBox="1"/>
          <p:nvPr/>
        </p:nvSpPr>
        <p:spPr>
          <a:xfrm>
            <a:off x="298748" y="63371"/>
            <a:ext cx="774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DT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를 이용한 최적 조건 도출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3B2009-1A7F-F7FD-C148-1124AF6FA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01" y="2213348"/>
            <a:ext cx="10764145" cy="34952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0B892D-0E47-D048-1F5B-6E62AE5888FE}"/>
              </a:ext>
            </a:extLst>
          </p:cNvPr>
          <p:cNvSpPr/>
          <p:nvPr/>
        </p:nvSpPr>
        <p:spPr>
          <a:xfrm>
            <a:off x="4231900" y="1160463"/>
            <a:ext cx="3286344" cy="5227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방전 </a:t>
            </a:r>
            <a:r>
              <a:rPr lang="en-US" altLang="ko-KR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단계 </a:t>
            </a:r>
            <a:r>
              <a:rPr lang="en-US" altLang="ko-KR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Decision Tree</a:t>
            </a:r>
            <a:endParaRPr lang="ko-KR" altLang="en-US" b="1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10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F46689-2A24-D12B-D939-6EF0B9843B79}"/>
              </a:ext>
            </a:extLst>
          </p:cNvPr>
          <p:cNvSpPr txBox="1"/>
          <p:nvPr/>
        </p:nvSpPr>
        <p:spPr>
          <a:xfrm>
            <a:off x="298748" y="1001151"/>
            <a:ext cx="1218521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리튬 이온 배터리 시장이 </a:t>
            </a:r>
            <a:r>
              <a:rPr lang="ko-KR" altLang="en-US" sz="2000" b="1" i="0" u="none" strike="noStrike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성장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하면서 요구되는 품질 수준 역시 높아지고 있는 상황이다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자사의 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배터리</a:t>
            </a:r>
            <a:r>
              <a:rPr lang="en-US" altLang="ko-KR" sz="2000" u="none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i="0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불량률은 </a:t>
            </a:r>
            <a:r>
              <a:rPr lang="en-US" altLang="ko-KR" sz="2000" b="1" i="0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3.5%</a:t>
            </a:r>
            <a:r>
              <a:rPr lang="ko-KR" altLang="en-US" sz="2000" b="1" i="0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급증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하였으며 </a:t>
            </a:r>
            <a:r>
              <a:rPr lang="ko-KR" altLang="en-US" sz="2000" b="1" i="0" u="none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막대한 품질 비용 발생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우려되므로 </a:t>
            </a:r>
            <a:r>
              <a:rPr lang="ko-KR" altLang="en-US" sz="2000" b="0" i="0" u="sng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시급한 개선 방안이 필요하다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E4DE39-B512-6EE6-AC36-00DCFEC67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r="10897"/>
          <a:stretch/>
        </p:blipFill>
        <p:spPr>
          <a:xfrm>
            <a:off x="641426" y="3350601"/>
            <a:ext cx="2900430" cy="2885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5FAB2-6595-6F7E-0EA7-1AFC72975C73}"/>
              </a:ext>
            </a:extLst>
          </p:cNvPr>
          <p:cNvSpPr txBox="1"/>
          <p:nvPr/>
        </p:nvSpPr>
        <p:spPr>
          <a:xfrm>
            <a:off x="606377" y="2335919"/>
            <a:ext cx="3060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리튬 이온 배터리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수급 전망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E67C0-11E7-85F0-ED5B-A77D88B2BF34}"/>
              </a:ext>
            </a:extLst>
          </p:cNvPr>
          <p:cNvSpPr txBox="1"/>
          <p:nvPr/>
        </p:nvSpPr>
        <p:spPr>
          <a:xfrm>
            <a:off x="8525622" y="2335919"/>
            <a:ext cx="3060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배터리 불량으로 인한 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품질 이슈 증가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6A990-D592-B163-0BA1-65BC59F7D685}"/>
              </a:ext>
            </a:extLst>
          </p:cNvPr>
          <p:cNvSpPr txBox="1"/>
          <p:nvPr/>
        </p:nvSpPr>
        <p:spPr>
          <a:xfrm>
            <a:off x="4566000" y="2335084"/>
            <a:ext cx="306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화성공정 과정 불량률 급증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A1F70C-B8AC-DD8D-F49F-4DE9B86B123B}"/>
              </a:ext>
            </a:extLst>
          </p:cNvPr>
          <p:cNvGrpSpPr/>
          <p:nvPr/>
        </p:nvGrpSpPr>
        <p:grpSpPr>
          <a:xfrm>
            <a:off x="4490738" y="3357524"/>
            <a:ext cx="3210523" cy="2797991"/>
            <a:chOff x="4386633" y="3497441"/>
            <a:chExt cx="3210523" cy="27979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0AE652-AD9F-DFE3-BA6F-EA02D42A93DB}"/>
                </a:ext>
              </a:extLst>
            </p:cNvPr>
            <p:cNvSpPr txBox="1"/>
            <p:nvPr/>
          </p:nvSpPr>
          <p:spPr>
            <a:xfrm>
              <a:off x="4386633" y="3667484"/>
              <a:ext cx="397145" cy="104452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불 량 </a:t>
              </a:r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률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(%)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C8DA504-EB4A-2D49-E6A0-6627AFD57699}"/>
                </a:ext>
              </a:extLst>
            </p:cNvPr>
            <p:cNvGrpSpPr/>
            <p:nvPr/>
          </p:nvGrpSpPr>
          <p:grpSpPr>
            <a:xfrm>
              <a:off x="4757739" y="3497441"/>
              <a:ext cx="2839417" cy="2797991"/>
              <a:chOff x="4757739" y="3497441"/>
              <a:chExt cx="2839417" cy="2797991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BE72E48A-6BEA-61A2-6FE8-AFF77F44BE68}"/>
                  </a:ext>
                </a:extLst>
              </p:cNvPr>
              <p:cNvGrpSpPr/>
              <p:nvPr/>
            </p:nvGrpSpPr>
            <p:grpSpPr>
              <a:xfrm>
                <a:off x="4757739" y="3497441"/>
                <a:ext cx="2772621" cy="2783384"/>
                <a:chOff x="8515200" y="3015648"/>
                <a:chExt cx="2793319" cy="3626173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C90FFC1E-EF79-C0ED-AB0A-DDD25C47AF54}"/>
                    </a:ext>
                  </a:extLst>
                </p:cNvPr>
                <p:cNvGrpSpPr/>
                <p:nvPr/>
              </p:nvGrpSpPr>
              <p:grpSpPr>
                <a:xfrm>
                  <a:off x="8515200" y="3015648"/>
                  <a:ext cx="2793319" cy="3225203"/>
                  <a:chOff x="8515200" y="3166848"/>
                  <a:chExt cx="2793319" cy="3225203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83750736-6B5C-BB7F-BAF4-02AFE2FB48B0}"/>
                      </a:ext>
                    </a:extLst>
                  </p:cNvPr>
                  <p:cNvSpPr/>
                  <p:nvPr/>
                </p:nvSpPr>
                <p:spPr>
                  <a:xfrm flipH="1">
                    <a:off x="10501648" y="3687286"/>
                    <a:ext cx="303662" cy="2685309"/>
                  </a:xfrm>
                  <a:prstGeom prst="rect">
                    <a:avLst/>
                  </a:prstGeom>
                  <a:solidFill>
                    <a:srgbClr val="0058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89A48269-F8ED-3F94-A7A8-DD08F24C9585}"/>
                      </a:ext>
                    </a:extLst>
                  </p:cNvPr>
                  <p:cNvSpPr txBox="1"/>
                  <p:nvPr/>
                </p:nvSpPr>
                <p:spPr>
                  <a:xfrm>
                    <a:off x="10099394" y="3166848"/>
                    <a:ext cx="1036508" cy="5212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3.5 %</a:t>
                    </a:r>
                    <a:endParaRPr lang="ko-KR" altLang="en-US" sz="2000" b="1" dirty="0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A29B514A-A753-CAA7-71D6-8A49758726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15200" y="3353400"/>
                    <a:ext cx="24249" cy="3033208"/>
                  </a:xfrm>
                  <a:prstGeom prst="line">
                    <a:avLst/>
                  </a:prstGeom>
                  <a:ln w="1905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2D10D1A6-E5C4-2F6D-2CB7-3192ED5872BC}"/>
                      </a:ext>
                    </a:extLst>
                  </p:cNvPr>
                  <p:cNvSpPr/>
                  <p:nvPr/>
                </p:nvSpPr>
                <p:spPr>
                  <a:xfrm flipH="1">
                    <a:off x="9947563" y="5082675"/>
                    <a:ext cx="303662" cy="129985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E1106453-1BA2-616A-CE36-BE709F4E5061}"/>
                      </a:ext>
                    </a:extLst>
                  </p:cNvPr>
                  <p:cNvSpPr/>
                  <p:nvPr/>
                </p:nvSpPr>
                <p:spPr>
                  <a:xfrm flipH="1">
                    <a:off x="9393478" y="5233875"/>
                    <a:ext cx="303662" cy="114865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FAECEF74-861A-1072-5719-51574DFD4C5C}"/>
                      </a:ext>
                    </a:extLst>
                  </p:cNvPr>
                  <p:cNvSpPr/>
                  <p:nvPr/>
                </p:nvSpPr>
                <p:spPr>
                  <a:xfrm flipH="1">
                    <a:off x="8839393" y="4865401"/>
                    <a:ext cx="303662" cy="152665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B5BBEDBA-C27C-AE7D-265F-1883D2BDE5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15200" y="6364026"/>
                    <a:ext cx="2793319" cy="22582"/>
                  </a:xfrm>
                  <a:prstGeom prst="line">
                    <a:avLst/>
                  </a:prstGeom>
                  <a:ln w="19050" cap="flat" cmpd="sng" algn="ctr">
                    <a:solidFill>
                      <a:srgbClr val="ABABAB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E4CB8D0-0448-243F-F978-789F1E395995}"/>
                    </a:ext>
                  </a:extLst>
                </p:cNvPr>
                <p:cNvSpPr txBox="1"/>
                <p:nvPr/>
              </p:nvSpPr>
              <p:spPr>
                <a:xfrm>
                  <a:off x="10347442" y="6229965"/>
                  <a:ext cx="612071" cy="400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‘22</a:t>
                  </a:r>
                  <a:endPara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D5E7E02-82BA-7515-7EF3-A218F4318549}"/>
                    </a:ext>
                  </a:extLst>
                </p:cNvPr>
                <p:cNvSpPr txBox="1"/>
                <p:nvPr/>
              </p:nvSpPr>
              <p:spPr>
                <a:xfrm>
                  <a:off x="9793357" y="6229964"/>
                  <a:ext cx="612071" cy="400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‘21</a:t>
                  </a:r>
                  <a:endPara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5A3B0A-1C0A-B56D-CEE7-FD08AB052350}"/>
                    </a:ext>
                  </a:extLst>
                </p:cNvPr>
                <p:cNvSpPr txBox="1"/>
                <p:nvPr/>
              </p:nvSpPr>
              <p:spPr>
                <a:xfrm>
                  <a:off x="9239273" y="6240851"/>
                  <a:ext cx="612071" cy="400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‘20</a:t>
                  </a:r>
                  <a:endPara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39A33F3-A277-565C-701F-B2180987FAFE}"/>
                    </a:ext>
                  </a:extLst>
                </p:cNvPr>
                <p:cNvSpPr txBox="1"/>
                <p:nvPr/>
              </p:nvSpPr>
              <p:spPr>
                <a:xfrm>
                  <a:off x="8685189" y="6240851"/>
                  <a:ext cx="612071" cy="400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‘19</a:t>
                  </a:r>
                  <a:endPara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0C8719-1C00-2BDE-B957-83E5C965486F}"/>
                  </a:ext>
                </a:extLst>
              </p:cNvPr>
              <p:cNvSpPr txBox="1"/>
              <p:nvPr/>
            </p:nvSpPr>
            <p:spPr>
              <a:xfrm rot="16200000">
                <a:off x="7170627" y="5868903"/>
                <a:ext cx="330741" cy="52231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년도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72D287-1A8E-A9C8-B474-DC924944C644}"/>
              </a:ext>
            </a:extLst>
          </p:cNvPr>
          <p:cNvGrpSpPr/>
          <p:nvPr/>
        </p:nvGrpSpPr>
        <p:grpSpPr>
          <a:xfrm>
            <a:off x="6422873" y="3279701"/>
            <a:ext cx="5132366" cy="2657205"/>
            <a:chOff x="5464823" y="3141842"/>
            <a:chExt cx="6171007" cy="3304441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4E9BA9F5-1950-9866-AE5B-9A1B21734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7503" y="3141842"/>
              <a:ext cx="3338327" cy="330444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F7953A7-4265-0FEF-5893-5C5625F65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384"/>
            <a:stretch/>
          </p:blipFill>
          <p:spPr>
            <a:xfrm>
              <a:off x="8374926" y="4205132"/>
              <a:ext cx="3007850" cy="69090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CA1DD0-37C6-BD91-9C30-E8FD1D84E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8049" r="48049"/>
            <a:stretch/>
          </p:blipFill>
          <p:spPr>
            <a:xfrm>
              <a:off x="5464823" y="3519294"/>
              <a:ext cx="5971747" cy="69090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2659C9C-6527-D8CE-ACE8-8F2F5B5BC1F4}"/>
              </a:ext>
            </a:extLst>
          </p:cNvPr>
          <p:cNvSpPr txBox="1"/>
          <p:nvPr/>
        </p:nvSpPr>
        <p:spPr>
          <a:xfrm>
            <a:off x="298748" y="63371"/>
            <a:ext cx="841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추진배경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0E1E0-3509-1767-FEE8-8B4AEF3BD9BF}"/>
              </a:ext>
            </a:extLst>
          </p:cNvPr>
          <p:cNvSpPr txBox="1"/>
          <p:nvPr/>
        </p:nvSpPr>
        <p:spPr>
          <a:xfrm>
            <a:off x="4566000" y="2329871"/>
            <a:ext cx="3060000" cy="648000"/>
          </a:xfrm>
          <a:prstGeom prst="rect">
            <a:avLst/>
          </a:prstGeom>
          <a:solidFill>
            <a:srgbClr val="D9D9D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화성공정 불량률 급증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88A621-DE52-0C73-C8FD-FC1ACD1F0F2B}"/>
              </a:ext>
            </a:extLst>
          </p:cNvPr>
          <p:cNvSpPr txBox="1"/>
          <p:nvPr/>
        </p:nvSpPr>
        <p:spPr>
          <a:xfrm>
            <a:off x="606377" y="2321812"/>
            <a:ext cx="3060000" cy="646331"/>
          </a:xfrm>
          <a:prstGeom prst="rect">
            <a:avLst/>
          </a:prstGeom>
          <a:solidFill>
            <a:srgbClr val="D9D9D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리튬 이온 배터리</a:t>
            </a:r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수급 전망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5B74A-CD6B-B675-194F-252505682428}"/>
              </a:ext>
            </a:extLst>
          </p:cNvPr>
          <p:cNvSpPr txBox="1"/>
          <p:nvPr/>
        </p:nvSpPr>
        <p:spPr>
          <a:xfrm>
            <a:off x="8525622" y="2318556"/>
            <a:ext cx="3060000" cy="646331"/>
          </a:xfrm>
          <a:prstGeom prst="rect">
            <a:avLst/>
          </a:prstGeom>
          <a:solidFill>
            <a:srgbClr val="D9D9D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배터리 불량으로 인한</a:t>
            </a:r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품질 이슈 증가</a:t>
            </a:r>
          </a:p>
        </p:txBody>
      </p:sp>
    </p:spTree>
    <p:extLst>
      <p:ext uri="{BB962C8B-B14F-4D97-AF65-F5344CB8AC3E}">
        <p14:creationId xmlns:p14="http://schemas.microsoft.com/office/powerpoint/2010/main" val="45342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50F2E9C8-2DF0-4600-2008-560728754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92923"/>
              </p:ext>
            </p:extLst>
          </p:nvPr>
        </p:nvGraphicFramePr>
        <p:xfrm>
          <a:off x="825342" y="4170106"/>
          <a:ext cx="10616172" cy="19964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69362">
                  <a:extLst>
                    <a:ext uri="{9D8B030D-6E8A-4147-A177-3AD203B41FA5}">
                      <a16:colId xmlns:a16="http://schemas.microsoft.com/office/drawing/2014/main" val="620836171"/>
                    </a:ext>
                  </a:extLst>
                </a:gridCol>
                <a:gridCol w="1769362">
                  <a:extLst>
                    <a:ext uri="{9D8B030D-6E8A-4147-A177-3AD203B41FA5}">
                      <a16:colId xmlns:a16="http://schemas.microsoft.com/office/drawing/2014/main" val="1982999795"/>
                    </a:ext>
                  </a:extLst>
                </a:gridCol>
                <a:gridCol w="1769362">
                  <a:extLst>
                    <a:ext uri="{9D8B030D-6E8A-4147-A177-3AD203B41FA5}">
                      <a16:colId xmlns:a16="http://schemas.microsoft.com/office/drawing/2014/main" val="102974905"/>
                    </a:ext>
                  </a:extLst>
                </a:gridCol>
                <a:gridCol w="1769362">
                  <a:extLst>
                    <a:ext uri="{9D8B030D-6E8A-4147-A177-3AD203B41FA5}">
                      <a16:colId xmlns:a16="http://schemas.microsoft.com/office/drawing/2014/main" val="1879980404"/>
                    </a:ext>
                  </a:extLst>
                </a:gridCol>
                <a:gridCol w="1769362">
                  <a:extLst>
                    <a:ext uri="{9D8B030D-6E8A-4147-A177-3AD203B41FA5}">
                      <a16:colId xmlns:a16="http://schemas.microsoft.com/office/drawing/2014/main" val="1175083796"/>
                    </a:ext>
                  </a:extLst>
                </a:gridCol>
                <a:gridCol w="1769362">
                  <a:extLst>
                    <a:ext uri="{9D8B030D-6E8A-4147-A177-3AD203B41FA5}">
                      <a16:colId xmlns:a16="http://schemas.microsoft.com/office/drawing/2014/main" val="1597141952"/>
                    </a:ext>
                  </a:extLst>
                </a:gridCol>
              </a:tblGrid>
              <a:tr h="3280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KPI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가중치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현수준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목표수준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169337"/>
                  </a:ext>
                </a:extLst>
              </a:tr>
              <a:tr h="3280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‘23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‘24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‘25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111736"/>
                  </a:ext>
                </a:extLst>
              </a:tr>
              <a:tr h="56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u="none" dirty="0">
                          <a:solidFill>
                            <a:srgbClr val="C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불량률</a:t>
                      </a:r>
                      <a:endParaRPr lang="en-US" altLang="ko-KR" sz="2000" b="1" u="none" dirty="0">
                        <a:solidFill>
                          <a:srgbClr val="C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none" dirty="0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70%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3.50</a:t>
                      </a:r>
                      <a:endParaRPr lang="ko-KR" altLang="en-US" sz="2000" b="1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2.30</a:t>
                      </a:r>
                      <a:endParaRPr lang="ko-KR" altLang="en-US" sz="200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0.90</a:t>
                      </a:r>
                      <a:endParaRPr lang="ko-KR" altLang="en-US" sz="200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0.00</a:t>
                      </a:r>
                      <a:endParaRPr lang="ko-KR" altLang="en-US" sz="2000" b="1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641672"/>
                  </a:ext>
                </a:extLst>
              </a:tr>
              <a:tr h="685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u="none" dirty="0">
                          <a:solidFill>
                            <a:srgbClr val="C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품질 기회비용</a:t>
                      </a:r>
                      <a:endParaRPr lang="en-US" altLang="ko-KR" sz="2000" b="1" u="none" dirty="0">
                        <a:solidFill>
                          <a:srgbClr val="C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600" b="1" u="none" dirty="0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억 원</a:t>
                      </a:r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none" dirty="0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27.57</a:t>
                      </a:r>
                      <a:endParaRPr lang="ko-KR" altLang="en-US" sz="2000" b="1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18.11</a:t>
                      </a:r>
                      <a:endParaRPr lang="ko-KR" altLang="en-US" sz="200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7.09</a:t>
                      </a:r>
                      <a:endParaRPr lang="ko-KR" altLang="en-US" sz="200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0.00</a:t>
                      </a:r>
                      <a:endParaRPr lang="ko-KR" altLang="en-US" sz="2000" b="1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6608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A95021-6E16-DC5E-DB5B-3BC4A89456CB}"/>
              </a:ext>
            </a:extLst>
          </p:cNvPr>
          <p:cNvSpPr txBox="1"/>
          <p:nvPr/>
        </p:nvSpPr>
        <p:spPr>
          <a:xfrm>
            <a:off x="317093" y="981075"/>
            <a:ext cx="11524225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불량률 급증으로 인한</a:t>
            </a:r>
            <a:r>
              <a:rPr lang="en-US" altLang="ko-KR" sz="20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문제를 해결하기 위해 </a:t>
            </a:r>
            <a:r>
              <a:rPr lang="en-US" altLang="ko-KR" sz="2000" b="1" i="0" u="none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b="1" i="0" u="none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내 불량률 </a:t>
            </a:r>
            <a:r>
              <a:rPr lang="en-US" altLang="ko-KR" sz="2000" b="1" i="0" u="none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Zero</a:t>
            </a:r>
            <a:r>
              <a:rPr lang="ko-KR" altLang="en-US" sz="2000" b="1" i="0" u="none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화를 목표로 </a:t>
            </a:r>
            <a:r>
              <a:rPr lang="en-US" altLang="ko-KR" sz="2000" b="1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KPI</a:t>
            </a:r>
            <a:r>
              <a:rPr lang="ko-KR" altLang="en-US" sz="2000" b="1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설정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하였다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0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C4736-3310-3139-F9DC-22FBBC038F39}"/>
              </a:ext>
            </a:extLst>
          </p:cNvPr>
          <p:cNvSpPr txBox="1"/>
          <p:nvPr/>
        </p:nvSpPr>
        <p:spPr>
          <a:xfrm>
            <a:off x="3676650" y="6151563"/>
            <a:ext cx="79007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400" b="0" u="none" dirty="0">
                <a:solidFill>
                  <a:schemeClr val="tx1"/>
                </a:solidFill>
                <a:effectLst/>
                <a:latin typeface="+mn-ea"/>
              </a:rPr>
              <a:t>1) </a:t>
            </a:r>
            <a:r>
              <a:rPr lang="ko-KR" altLang="en-US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불량률</a:t>
            </a:r>
            <a:r>
              <a:rPr lang="en-US" altLang="ko-KR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(%)</a:t>
            </a:r>
            <a:r>
              <a:rPr lang="ko-KR" altLang="en-US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(</a:t>
            </a:r>
            <a:r>
              <a:rPr lang="ko-KR" altLang="en-US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불량품 수량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÷</a:t>
            </a:r>
            <a:r>
              <a:rPr lang="en-US" altLang="ko-KR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생산 수량</a:t>
            </a:r>
            <a:r>
              <a:rPr lang="en-US" altLang="ko-KR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× </a:t>
            </a:r>
            <a:r>
              <a:rPr lang="en-US" altLang="ko-KR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100     2) </a:t>
            </a:r>
            <a:r>
              <a:rPr lang="ko-KR" altLang="en-US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품질 기회비용</a:t>
            </a:r>
            <a:r>
              <a:rPr lang="en-US" altLang="ko-KR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r>
              <a:rPr lang="en-US" altLang="ko-KR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= </a:t>
            </a:r>
            <a:r>
              <a:rPr lang="ko-KR" altLang="en-US" sz="1400" b="0" u="none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cell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cell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 가격</a:t>
            </a:r>
            <a:endParaRPr lang="en-US" altLang="ko-KR" sz="1400" b="0" u="none" dirty="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D7FB78-C549-D6AD-F607-0163BF0CA573}"/>
              </a:ext>
            </a:extLst>
          </p:cNvPr>
          <p:cNvSpPr/>
          <p:nvPr/>
        </p:nvSpPr>
        <p:spPr>
          <a:xfrm>
            <a:off x="3451314" y="2165001"/>
            <a:ext cx="2625972" cy="1010082"/>
          </a:xfrm>
          <a:prstGeom prst="rect">
            <a:avLst/>
          </a:prstGeom>
          <a:solidFill>
            <a:srgbClr val="E6E6E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납기 지연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05456786-F91D-658A-E4FD-1A55FAD26AF1}"/>
              </a:ext>
            </a:extLst>
          </p:cNvPr>
          <p:cNvSpPr/>
          <p:nvPr/>
        </p:nvSpPr>
        <p:spPr>
          <a:xfrm>
            <a:off x="5657139" y="3258082"/>
            <a:ext cx="840294" cy="25809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DDA7CFB-C10E-8A34-4646-7A32C3588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40942"/>
              </p:ext>
            </p:extLst>
          </p:nvPr>
        </p:nvGraphicFramePr>
        <p:xfrm>
          <a:off x="787913" y="1625463"/>
          <a:ext cx="10616173" cy="533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6173">
                  <a:extLst>
                    <a:ext uri="{9D8B030D-6E8A-4147-A177-3AD203B41FA5}">
                      <a16:colId xmlns:a16="http://schemas.microsoft.com/office/drawing/2014/main" val="3474357922"/>
                    </a:ext>
                  </a:extLst>
                </a:gridCol>
              </a:tblGrid>
              <a:tr h="533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불량률 급증으로 인한 문제</a:t>
                      </a:r>
                    </a:p>
                  </a:txBody>
                  <a:tcPr anchor="ctr">
                    <a:solidFill>
                      <a:srgbClr val="0058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65523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2315119-CF86-7206-BCD0-6BB2CDA97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18189"/>
              </p:ext>
            </p:extLst>
          </p:nvPr>
        </p:nvGraphicFramePr>
        <p:xfrm>
          <a:off x="806627" y="3618222"/>
          <a:ext cx="10616173" cy="53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6173">
                  <a:extLst>
                    <a:ext uri="{9D8B030D-6E8A-4147-A177-3AD203B41FA5}">
                      <a16:colId xmlns:a16="http://schemas.microsoft.com/office/drawing/2014/main" val="3474357922"/>
                    </a:ext>
                  </a:extLst>
                </a:gridCol>
              </a:tblGrid>
              <a:tr h="532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성과 지표 선정</a:t>
                      </a:r>
                    </a:p>
                  </a:txBody>
                  <a:tcPr anchor="ctr">
                    <a:solidFill>
                      <a:srgbClr val="0058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65523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367A208-EED7-FA39-0EC0-938CE010EEB1}"/>
              </a:ext>
            </a:extLst>
          </p:cNvPr>
          <p:cNvSpPr/>
          <p:nvPr/>
        </p:nvSpPr>
        <p:spPr>
          <a:xfrm>
            <a:off x="787914" y="2165001"/>
            <a:ext cx="2625972" cy="1010082"/>
          </a:xfrm>
          <a:prstGeom prst="rect">
            <a:avLst/>
          </a:prstGeom>
          <a:solidFill>
            <a:srgbClr val="E6E6E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생산성 저하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75DC9B-1C07-80E4-C970-F5C36B80E877}"/>
              </a:ext>
            </a:extLst>
          </p:cNvPr>
          <p:cNvSpPr/>
          <p:nvPr/>
        </p:nvSpPr>
        <p:spPr>
          <a:xfrm>
            <a:off x="6114714" y="2165001"/>
            <a:ext cx="2625972" cy="1010082"/>
          </a:xfrm>
          <a:prstGeom prst="rect">
            <a:avLst/>
          </a:prstGeom>
          <a:solidFill>
            <a:srgbClr val="E6E6E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불만 증가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4CFE05-C5CF-0AC7-5123-D6DAD0EA5E42}"/>
              </a:ext>
            </a:extLst>
          </p:cNvPr>
          <p:cNvSpPr/>
          <p:nvPr/>
        </p:nvSpPr>
        <p:spPr>
          <a:xfrm>
            <a:off x="8778114" y="2165001"/>
            <a:ext cx="2625972" cy="1010082"/>
          </a:xfrm>
          <a:prstGeom prst="rect">
            <a:avLst/>
          </a:prstGeom>
          <a:solidFill>
            <a:srgbClr val="E6E6E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신뢰도 저하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060CA-2A96-18EC-84FE-A0B2BACA15E6}"/>
              </a:ext>
            </a:extLst>
          </p:cNvPr>
          <p:cNvSpPr txBox="1"/>
          <p:nvPr/>
        </p:nvSpPr>
        <p:spPr>
          <a:xfrm>
            <a:off x="298748" y="63371"/>
            <a:ext cx="841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현상 및 개선 기회</a:t>
            </a:r>
          </a:p>
        </p:txBody>
      </p:sp>
    </p:spTree>
    <p:extLst>
      <p:ext uri="{BB962C8B-B14F-4D97-AF65-F5344CB8AC3E}">
        <p14:creationId xmlns:p14="http://schemas.microsoft.com/office/powerpoint/2010/main" val="90806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A97A4-8B0B-DB20-D982-A63980664946}"/>
              </a:ext>
            </a:extLst>
          </p:cNvPr>
          <p:cNvSpPr txBox="1"/>
          <p:nvPr/>
        </p:nvSpPr>
        <p:spPr>
          <a:xfrm>
            <a:off x="8760214" y="5970171"/>
            <a:ext cx="3081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 척도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3(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9(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E4471-07BB-15DF-8FA6-9EF80967238F}"/>
              </a:ext>
            </a:extLst>
          </p:cNvPr>
          <p:cNvSpPr txBox="1"/>
          <p:nvPr/>
        </p:nvSpPr>
        <p:spPr>
          <a:xfrm>
            <a:off x="126593" y="1787931"/>
            <a:ext cx="11524225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kumimoji="0" lang="en-US" altLang="ko-KR" sz="200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9A573-EB97-BDE0-5D97-1D07B85E1602}"/>
              </a:ext>
            </a:extLst>
          </p:cNvPr>
          <p:cNvSpPr txBox="1"/>
          <p:nvPr/>
        </p:nvSpPr>
        <p:spPr>
          <a:xfrm>
            <a:off x="298748" y="63371"/>
            <a:ext cx="841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분석 계획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잠재원인 도출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D2D98-2D0D-73C1-DF53-1C7FDD6B7DAE}"/>
              </a:ext>
            </a:extLst>
          </p:cNvPr>
          <p:cNvSpPr txBox="1"/>
          <p:nvPr/>
        </p:nvSpPr>
        <p:spPr>
          <a:xfrm>
            <a:off x="317093" y="981075"/>
            <a:ext cx="1152422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불량률 급증에 영향을 미치는 잠재원인을 중요도와 분석가능성 측면에서 </a:t>
            </a:r>
            <a:r>
              <a:rPr lang="en-US" altLang="ko-KR" sz="2000" b="1" i="0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2000" b="1" i="0" strike="noStrike" dirty="0">
                <a:solidFill>
                  <a:srgbClr val="00589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2000" i="0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</a:t>
            </a: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하였다</a:t>
            </a:r>
            <a:r>
              <a:rPr lang="en-US" altLang="ko-KR" sz="20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BDA775C-C3ED-2795-B78F-CFDFF13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614311"/>
              </p:ext>
            </p:extLst>
          </p:nvPr>
        </p:nvGraphicFramePr>
        <p:xfrm>
          <a:off x="460413" y="1635531"/>
          <a:ext cx="11271175" cy="4309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919">
                  <a:extLst>
                    <a:ext uri="{9D8B030D-6E8A-4147-A177-3AD203B41FA5}">
                      <a16:colId xmlns:a16="http://schemas.microsoft.com/office/drawing/2014/main" val="4234487883"/>
                    </a:ext>
                  </a:extLst>
                </a:gridCol>
                <a:gridCol w="1360314">
                  <a:extLst>
                    <a:ext uri="{9D8B030D-6E8A-4147-A177-3AD203B41FA5}">
                      <a16:colId xmlns:a16="http://schemas.microsoft.com/office/drawing/2014/main" val="2574147545"/>
                    </a:ext>
                  </a:extLst>
                </a:gridCol>
                <a:gridCol w="1360314">
                  <a:extLst>
                    <a:ext uri="{9D8B030D-6E8A-4147-A177-3AD203B41FA5}">
                      <a16:colId xmlns:a16="http://schemas.microsoft.com/office/drawing/2014/main" val="4087361834"/>
                    </a:ext>
                  </a:extLst>
                </a:gridCol>
                <a:gridCol w="1360314">
                  <a:extLst>
                    <a:ext uri="{9D8B030D-6E8A-4147-A177-3AD203B41FA5}">
                      <a16:colId xmlns:a16="http://schemas.microsoft.com/office/drawing/2014/main" val="1127157882"/>
                    </a:ext>
                  </a:extLst>
                </a:gridCol>
                <a:gridCol w="1360314">
                  <a:extLst>
                    <a:ext uri="{9D8B030D-6E8A-4147-A177-3AD203B41FA5}">
                      <a16:colId xmlns:a16="http://schemas.microsoft.com/office/drawing/2014/main" val="4112744219"/>
                    </a:ext>
                  </a:extLst>
                </a:gridCol>
              </a:tblGrid>
              <a:tr h="478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잠재원인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중요도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분석가능성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419792"/>
                  </a:ext>
                </a:extLst>
              </a:tr>
              <a:tr h="4788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    Aging 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</a:t>
                      </a:r>
                      <a:endParaRPr lang="ko-KR" altLang="en-US" sz="1600" b="1" dirty="0">
                        <a:solidFill>
                          <a:srgbClr val="00589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682671"/>
                  </a:ext>
                </a:extLst>
              </a:tr>
              <a:tr h="4788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u="none" strike="noStrike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    충</a:t>
                      </a:r>
                      <a:r>
                        <a:rPr lang="en-US" altLang="ko-KR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방전 온도</a:t>
                      </a:r>
                      <a:endParaRPr lang="ko-KR" altLang="en-US" sz="1600" b="1" dirty="0">
                        <a:solidFill>
                          <a:srgbClr val="00589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16361"/>
                  </a:ext>
                </a:extLst>
              </a:tr>
              <a:tr h="4788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    Fitted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Capacitor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기준 불확실</a:t>
                      </a:r>
                      <a:endParaRPr lang="ko-KR" altLang="en-US" sz="16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342204"/>
                  </a:ext>
                </a:extLst>
              </a:tr>
              <a:tr h="4788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u="none" strike="noStrike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    설비 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유의차</a:t>
                      </a:r>
                      <a:r>
                        <a:rPr lang="en-US" altLang="ko-KR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</a:t>
                      </a:r>
                      <a:r>
                        <a:rPr lang="en-US" altLang="ko-KR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</a:t>
                      </a:r>
                      <a:r>
                        <a:rPr lang="en-US" altLang="ko-KR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</a:t>
                      </a:r>
                      <a:r>
                        <a:rPr lang="en-US" altLang="ko-KR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rgbClr val="00589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644152"/>
                  </a:ext>
                </a:extLst>
              </a:tr>
              <a:tr h="4788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u="none" strike="noStrike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    배터리 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전기적 특성 측정의 오류 </a:t>
                      </a:r>
                      <a:r>
                        <a:rPr lang="en-US" altLang="ko-KR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전류</a:t>
                      </a:r>
                      <a:r>
                        <a:rPr lang="en-US" altLang="ko-KR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전압</a:t>
                      </a:r>
                      <a:r>
                        <a:rPr lang="en-US" altLang="ko-KR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용량</a:t>
                      </a:r>
                      <a:r>
                        <a:rPr lang="en-US" altLang="ko-KR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임피던스</a:t>
                      </a:r>
                      <a:r>
                        <a:rPr lang="en-US" altLang="ko-KR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rgbClr val="00589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687831"/>
                  </a:ext>
                </a:extLst>
              </a:tr>
              <a:tr h="4788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u="none" strike="noStrike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    공정시간 </a:t>
                      </a:r>
                      <a:r>
                        <a:rPr lang="ko-KR" altLang="en-US" sz="1600" b="1" i="0" u="none" strike="noStrike" dirty="0">
                          <a:solidFill>
                            <a:srgbClr val="00589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증가에 따른 용량 감소</a:t>
                      </a:r>
                      <a:endParaRPr lang="ko-KR" altLang="en-US" sz="1600" b="1" dirty="0">
                        <a:solidFill>
                          <a:srgbClr val="00589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392383"/>
                  </a:ext>
                </a:extLst>
              </a:tr>
              <a:tr h="4788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    작업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스킬 부족</a:t>
                      </a:r>
                      <a:endParaRPr lang="ko-KR" altLang="en-US" sz="16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400" b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78118"/>
                  </a:ext>
                </a:extLst>
              </a:tr>
              <a:tr h="47888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    제품 두께</a:t>
                      </a:r>
                      <a:endParaRPr lang="ko-KR" altLang="en-US" sz="16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952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7880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19E634-F8BF-D49D-A18D-0599CD5CC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103182"/>
              </p:ext>
            </p:extLst>
          </p:nvPr>
        </p:nvGraphicFramePr>
        <p:xfrm>
          <a:off x="371475" y="1100270"/>
          <a:ext cx="11491872" cy="4981957"/>
        </p:xfrm>
        <a:graphic>
          <a:graphicData uri="http://schemas.openxmlformats.org/drawingml/2006/table">
            <a:tbl>
              <a:tblPr/>
              <a:tblGrid>
                <a:gridCol w="2140610">
                  <a:extLst>
                    <a:ext uri="{9D8B030D-6E8A-4147-A177-3AD203B41FA5}">
                      <a16:colId xmlns:a16="http://schemas.microsoft.com/office/drawing/2014/main" val="3987596280"/>
                    </a:ext>
                  </a:extLst>
                </a:gridCol>
                <a:gridCol w="3161242">
                  <a:extLst>
                    <a:ext uri="{9D8B030D-6E8A-4147-A177-3AD203B41FA5}">
                      <a16:colId xmlns:a16="http://schemas.microsoft.com/office/drawing/2014/main" val="128736348"/>
                    </a:ext>
                  </a:extLst>
                </a:gridCol>
                <a:gridCol w="966436">
                  <a:extLst>
                    <a:ext uri="{9D8B030D-6E8A-4147-A177-3AD203B41FA5}">
                      <a16:colId xmlns:a16="http://schemas.microsoft.com/office/drawing/2014/main" val="536710468"/>
                    </a:ext>
                  </a:extLst>
                </a:gridCol>
                <a:gridCol w="5223584">
                  <a:extLst>
                    <a:ext uri="{9D8B030D-6E8A-4147-A177-3AD203B41FA5}">
                      <a16:colId xmlns:a16="http://schemas.microsoft.com/office/drawing/2014/main" val="1132671381"/>
                    </a:ext>
                  </a:extLst>
                </a:gridCol>
              </a:tblGrid>
              <a:tr h="374350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목적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9443" marR="39443" marT="23666" marB="236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분석  계획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9443" marR="39443" marT="23666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34814"/>
                  </a:ext>
                </a:extLst>
              </a:tr>
              <a:tr h="374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 방법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9443" marR="39443" marT="23666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 단위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9443" marR="39443" marT="23666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 내용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9443" marR="39443" marT="23666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444767"/>
                  </a:ext>
                </a:extLst>
              </a:tr>
              <a:tr h="5412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변수의 분포와 구조 파악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Histogram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Box Plot / Line Plot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 판정</a:t>
                      </a:r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*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온도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전압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전류 등 연속형 변수의 데이터 분포와 구조 파악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15302"/>
                  </a:ext>
                </a:extLst>
              </a:tr>
              <a:tr h="374350">
                <a:tc rowSpan="4">
                  <a:txBody>
                    <a:bodyPr/>
                    <a:lstStyle/>
                    <a:p>
                      <a:pPr algn="ctr" rtl="0"/>
                      <a:r>
                        <a:rPr lang="ko-KR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설비 유의차 분석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889" marR="7889" marT="7889" marB="236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Heatmap</a:t>
                      </a:r>
                    </a:p>
                  </a:txBody>
                  <a:tcPr marL="7889" marR="7889" marT="7889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 판정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설비 유의차와 불량 판정 간의 관계 시각화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08101"/>
                  </a:ext>
                </a:extLst>
              </a:tr>
              <a:tr h="374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불량률</a:t>
                      </a:r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**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설비 유의차와 불량률 간의 관계 시각화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105672"/>
                  </a:ext>
                </a:extLst>
              </a:tr>
              <a:tr h="374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ANOVA</a:t>
                      </a:r>
                    </a:p>
                  </a:txBody>
                  <a:tcPr marL="7889" marR="7889" marT="7889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불량률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설비 별 불량률 차이가 유의한지 알아보기 위해 분석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85727"/>
                  </a:ext>
                </a:extLst>
              </a:tr>
              <a:tr h="374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Chi-squared</a:t>
                      </a:r>
                    </a:p>
                  </a:txBody>
                  <a:tcPr marL="7889" marR="7889" marT="7889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 판정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설비 별 불량 빈도 차이가 유의한지 알아보기 위해 분석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534423"/>
                  </a:ext>
                </a:extLst>
              </a:tr>
              <a:tr h="374350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영향 인자 도출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889" marR="7889" marT="7889" marB="236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Logistic </a:t>
                      </a:r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Regression / Decision Tree  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/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Random Forest / Gradient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Boosting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889" marR="7889" marT="7889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불량률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분류모델을 이용해 불량률에 영향을 미치는 핵심인자 도출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15608"/>
                  </a:ext>
                </a:extLst>
              </a:tr>
              <a:tr h="374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 판정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분류모델을 이용해 불량 판정에 영향을 미치는 핵심인자 도출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636795"/>
                  </a:ext>
                </a:extLst>
              </a:tr>
              <a:tr h="544069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최적 작업 조건 도출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889" marR="7889" marT="7889" marB="236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Decision Tree / Random Forest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/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Gradient Boosting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889" marR="7889" marT="7889" marB="2366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 판정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다양한 모델을 활용해 불량 빈도를 최소화하는 최적 작업 조건 도출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61600"/>
                  </a:ext>
                </a:extLst>
              </a:tr>
              <a:tr h="901814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모델을 이용한 불량률 예측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889" marR="7889" marT="7889" marB="236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Logistic 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Regression / Decision Tree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Random Forest / Gradient Boosting</a:t>
                      </a:r>
                      <a:b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Neural Net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 판정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최적 작업 조건 적용 후 불량률 예측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7281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16B48C-DF6E-3127-505E-FDC1F31AB697}"/>
              </a:ext>
            </a:extLst>
          </p:cNvPr>
          <p:cNvSpPr txBox="1"/>
          <p:nvPr/>
        </p:nvSpPr>
        <p:spPr>
          <a:xfrm>
            <a:off x="5981700" y="5815141"/>
            <a:ext cx="6193034" cy="577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*불량 판정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cell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양품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불량 여부   **불량률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(tray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%) : (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cell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÷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cell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× 100 </a:t>
            </a:r>
            <a:endParaRPr lang="ko-KR" altLang="en-US" sz="11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06AB2-74B9-12A9-41E7-9C3C342E9FB1}"/>
              </a:ext>
            </a:extLst>
          </p:cNvPr>
          <p:cNvSpPr txBox="1"/>
          <p:nvPr/>
        </p:nvSpPr>
        <p:spPr>
          <a:xfrm>
            <a:off x="298748" y="63371"/>
            <a:ext cx="841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분석 계획</a:t>
            </a:r>
          </a:p>
        </p:txBody>
      </p:sp>
    </p:spTree>
    <p:extLst>
      <p:ext uri="{BB962C8B-B14F-4D97-AF65-F5344CB8AC3E}">
        <p14:creationId xmlns:p14="http://schemas.microsoft.com/office/powerpoint/2010/main" val="4686287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B23F50B6-A528-84D7-ACBB-5D1E7AB1E194}"/>
              </a:ext>
            </a:extLst>
          </p:cNvPr>
          <p:cNvSpPr/>
          <p:nvPr/>
        </p:nvSpPr>
        <p:spPr>
          <a:xfrm>
            <a:off x="6289788" y="2107150"/>
            <a:ext cx="5539473" cy="3999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5EDC5C-03DE-EB4D-47E0-46331BC46B2B}"/>
              </a:ext>
            </a:extLst>
          </p:cNvPr>
          <p:cNvSpPr/>
          <p:nvPr/>
        </p:nvSpPr>
        <p:spPr>
          <a:xfrm>
            <a:off x="369434" y="2114369"/>
            <a:ext cx="5539473" cy="3999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58579-76B9-41D0-0E60-71396C3F35AA}"/>
              </a:ext>
            </a:extLst>
          </p:cNvPr>
          <p:cNvSpPr txBox="1"/>
          <p:nvPr/>
        </p:nvSpPr>
        <p:spPr>
          <a:xfrm>
            <a:off x="6416904" y="2107150"/>
            <a:ext cx="5017317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공정 시간 데이터의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1,769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(4.04%)</a:t>
            </a:r>
            <a:r>
              <a:rPr lang="ko-KR" altLang="en-US" b="0" i="0" u="none" strike="noStrike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이상치로  발견되어 </a:t>
            </a:r>
            <a:r>
              <a:rPr lang="ko-KR" altLang="en-US" i="0" u="none" strike="noStrike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</a:t>
            </a:r>
            <a:r>
              <a:rPr lang="ko-KR" altLang="en-US" i="0" u="none" strike="noStrike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</a:t>
            </a:r>
            <a:r>
              <a:rPr lang="ko-KR" altLang="en-US" b="0" i="0" u="none" strike="noStrike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C77B2E0-4D69-0715-7F0F-78D8712379BC}"/>
              </a:ext>
            </a:extLst>
          </p:cNvPr>
          <p:cNvGraphicFramePr>
            <a:graphicFrameLocks noGrp="1"/>
          </p:cNvGraphicFramePr>
          <p:nvPr/>
        </p:nvGraphicFramePr>
        <p:xfrm>
          <a:off x="6466060" y="3071230"/>
          <a:ext cx="5138504" cy="10813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14962">
                  <a:extLst>
                    <a:ext uri="{9D8B030D-6E8A-4147-A177-3AD203B41FA5}">
                      <a16:colId xmlns:a16="http://schemas.microsoft.com/office/drawing/2014/main" val="462345588"/>
                    </a:ext>
                  </a:extLst>
                </a:gridCol>
                <a:gridCol w="2723542">
                  <a:extLst>
                    <a:ext uri="{9D8B030D-6E8A-4147-A177-3AD203B41FA5}">
                      <a16:colId xmlns:a16="http://schemas.microsoft.com/office/drawing/2014/main" val="301115517"/>
                    </a:ext>
                  </a:extLst>
                </a:gridCol>
              </a:tblGrid>
              <a:tr h="410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상온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Aging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0058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출하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Aging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2,3,4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</a:t>
                      </a:r>
                    </a:p>
                  </a:txBody>
                  <a:tcPr anchor="ctr">
                    <a:solidFill>
                      <a:srgbClr val="0058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20220"/>
                  </a:ext>
                </a:extLst>
              </a:tr>
              <a:tr h="33554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1,518</a:t>
                      </a:r>
                      <a:r>
                        <a:rPr lang="ko-KR" altLang="en-US" sz="1600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 </a:t>
                      </a:r>
                      <a:r>
                        <a:rPr lang="en-US" altLang="ko-KR" sz="1600" b="1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(3.47%)</a:t>
                      </a:r>
                      <a:endParaRPr lang="ko-KR" altLang="en-US" sz="16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251</a:t>
                      </a:r>
                      <a:r>
                        <a:rPr kumimoji="0" lang="ko-KR" altLang="en-US" sz="16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 </a:t>
                      </a:r>
                      <a:r>
                        <a:rPr kumimoji="0" lang="en-US" altLang="ko-KR" sz="16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(0.35%)</a:t>
                      </a:r>
                      <a:endParaRPr lang="ko-KR" altLang="en-US" sz="1600" b="1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583598"/>
                  </a:ext>
                </a:extLst>
              </a:tr>
              <a:tr h="3355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1,769</a:t>
                      </a: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 </a:t>
                      </a:r>
                      <a:r>
                        <a:rPr lang="en-US" altLang="ko-KR" sz="1600" b="1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(4.04%)</a:t>
                      </a:r>
                      <a:endParaRPr lang="ko-KR" altLang="en-US" sz="1600" b="1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021697"/>
                  </a:ext>
                </a:extLst>
              </a:tr>
            </a:tbl>
          </a:graphicData>
        </a:graphic>
      </p:graphicFrame>
      <p:pic>
        <p:nvPicPr>
          <p:cNvPr id="13" name="Picture 6">
            <a:extLst>
              <a:ext uri="{FF2B5EF4-FFF2-40B4-BE49-F238E27FC236}">
                <a16:creationId xmlns:a16="http://schemas.microsoft.com/office/drawing/2014/main" id="{0AC1E941-05BA-9AC1-4090-A316D265F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8"/>
          <a:stretch/>
        </p:blipFill>
        <p:spPr bwMode="auto">
          <a:xfrm>
            <a:off x="9464281" y="4632373"/>
            <a:ext cx="2085790" cy="13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3" name="TextBox 1092">
            <a:extLst>
              <a:ext uri="{FF2B5EF4-FFF2-40B4-BE49-F238E27FC236}">
                <a16:creationId xmlns:a16="http://schemas.microsoft.com/office/drawing/2014/main" id="{D13455B3-CEC5-8EC4-0EB0-445A46E133E7}"/>
              </a:ext>
            </a:extLst>
          </p:cNvPr>
          <p:cNvSpPr txBox="1"/>
          <p:nvPr/>
        </p:nvSpPr>
        <p:spPr>
          <a:xfrm>
            <a:off x="317093" y="981547"/>
            <a:ext cx="11722505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2021-12-01 ~ 12-17 </a:t>
            </a: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화성공정에서 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LOT 45</a:t>
            </a:r>
            <a:r>
              <a:rPr lang="ko-KR" altLang="en-US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개에 대한 데이터를 수집했다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20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03860-004E-AA13-3C6C-185AFD226CD3}"/>
              </a:ext>
            </a:extLst>
          </p:cNvPr>
          <p:cNvSpPr txBox="1"/>
          <p:nvPr/>
        </p:nvSpPr>
        <p:spPr>
          <a:xfrm>
            <a:off x="371475" y="1714259"/>
            <a:ext cx="55368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결측치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처리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E5F446-B7CB-376E-0D6A-80CC8688981E}"/>
              </a:ext>
            </a:extLst>
          </p:cNvPr>
          <p:cNvSpPr txBox="1"/>
          <p:nvPr/>
        </p:nvSpPr>
        <p:spPr>
          <a:xfrm>
            <a:off x="6283094" y="1714259"/>
            <a:ext cx="5537431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 </a:t>
            </a:r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처리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8E5DFF-7B4B-93CB-9A53-80EF20E182D6}"/>
              </a:ext>
            </a:extLst>
          </p:cNvPr>
          <p:cNvSpPr txBox="1"/>
          <p:nvPr/>
        </p:nvSpPr>
        <p:spPr>
          <a:xfrm>
            <a:off x="510122" y="2107150"/>
            <a:ext cx="537793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출하 전 공정에서 </a:t>
            </a:r>
            <a:r>
              <a:rPr lang="ko-KR" altLang="en-US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결측치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97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(0.21%)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확인되었으며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제거했다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20A37AE-BB34-F616-CCF0-F31127D5B07F}"/>
              </a:ext>
            </a:extLst>
          </p:cNvPr>
          <p:cNvGrpSpPr/>
          <p:nvPr/>
        </p:nvGrpSpPr>
        <p:grpSpPr>
          <a:xfrm>
            <a:off x="6466060" y="4632373"/>
            <a:ext cx="2349301" cy="1341120"/>
            <a:chOff x="6317736" y="4656559"/>
            <a:chExt cx="2534278" cy="1581873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B8B8ABE-8FE7-CAB2-F7B7-34936BAFF4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961"/>
            <a:stretch/>
          </p:blipFill>
          <p:spPr bwMode="auto">
            <a:xfrm>
              <a:off x="6317736" y="4656559"/>
              <a:ext cx="2534278" cy="1581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8741A1-47E5-E515-5D31-116802ED2ADD}"/>
                </a:ext>
              </a:extLst>
            </p:cNvPr>
            <p:cNvSpPr/>
            <p:nvPr/>
          </p:nvSpPr>
          <p:spPr>
            <a:xfrm>
              <a:off x="6416728" y="5189788"/>
              <a:ext cx="215362" cy="492216"/>
            </a:xfrm>
            <a:prstGeom prst="rect">
              <a:avLst/>
            </a:prstGeom>
            <a:noFill/>
            <a:ln w="381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F890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6" name="Rectangle 3">
            <a:extLst>
              <a:ext uri="{FF2B5EF4-FFF2-40B4-BE49-F238E27FC236}">
                <a16:creationId xmlns:a16="http://schemas.microsoft.com/office/drawing/2014/main" id="{97DADF5D-2064-7C26-97B1-B137D94DB9FA}"/>
              </a:ext>
            </a:extLst>
          </p:cNvPr>
          <p:cNvSpPr/>
          <p:nvPr/>
        </p:nvSpPr>
        <p:spPr>
          <a:xfrm>
            <a:off x="9835855" y="4320609"/>
            <a:ext cx="1342641" cy="341831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 후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02CE776-F40B-7BC0-D8B5-D22D0215A37E}"/>
              </a:ext>
            </a:extLst>
          </p:cNvPr>
          <p:cNvSpPr/>
          <p:nvPr/>
        </p:nvSpPr>
        <p:spPr>
          <a:xfrm>
            <a:off x="6969389" y="4317368"/>
            <a:ext cx="1342641" cy="341831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 전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0" name="화살표: 갈매기형 수장 1029">
            <a:extLst>
              <a:ext uri="{FF2B5EF4-FFF2-40B4-BE49-F238E27FC236}">
                <a16:creationId xmlns:a16="http://schemas.microsoft.com/office/drawing/2014/main" id="{51D88438-C1F7-F6B5-3714-B7DA20979606}"/>
              </a:ext>
            </a:extLst>
          </p:cNvPr>
          <p:cNvSpPr/>
          <p:nvPr/>
        </p:nvSpPr>
        <p:spPr>
          <a:xfrm>
            <a:off x="1914524" y="3520756"/>
            <a:ext cx="374651" cy="298250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2" name="화살표: 갈매기형 수장 1031">
            <a:extLst>
              <a:ext uri="{FF2B5EF4-FFF2-40B4-BE49-F238E27FC236}">
                <a16:creationId xmlns:a16="http://schemas.microsoft.com/office/drawing/2014/main" id="{070012DC-E7F4-6DAA-F972-269910338580}"/>
              </a:ext>
            </a:extLst>
          </p:cNvPr>
          <p:cNvSpPr/>
          <p:nvPr/>
        </p:nvSpPr>
        <p:spPr>
          <a:xfrm>
            <a:off x="3596568" y="3514718"/>
            <a:ext cx="374651" cy="298250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C894050-0E79-3EA1-4C72-1AD49A2D1887}"/>
              </a:ext>
            </a:extLst>
          </p:cNvPr>
          <p:cNvSpPr txBox="1"/>
          <p:nvPr/>
        </p:nvSpPr>
        <p:spPr>
          <a:xfrm>
            <a:off x="4053375" y="5513012"/>
            <a:ext cx="8138625" cy="577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dirty="0">
                <a:latin typeface="+mn-ea"/>
                <a:ea typeface="+mn-ea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불량 판정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OCV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＜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기준값</a:t>
            </a:r>
            <a:endParaRPr lang="ko-KR" altLang="en-US" sz="11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27" name="다이어그램 1026">
            <a:extLst>
              <a:ext uri="{FF2B5EF4-FFF2-40B4-BE49-F238E27FC236}">
                <a16:creationId xmlns:a16="http://schemas.microsoft.com/office/drawing/2014/main" id="{73199D47-7245-F6E0-6005-115F3E646176}"/>
              </a:ext>
            </a:extLst>
          </p:cNvPr>
          <p:cNvGraphicFramePr/>
          <p:nvPr/>
        </p:nvGraphicFramePr>
        <p:xfrm>
          <a:off x="340443" y="4227906"/>
          <a:ext cx="4055560" cy="170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F45B2542-E42A-8E7B-E4C6-2F68B8DB7862}"/>
              </a:ext>
            </a:extLst>
          </p:cNvPr>
          <p:cNvGraphicFramePr>
            <a:graphicFrameLocks noGrp="1"/>
          </p:cNvGraphicFramePr>
          <p:nvPr/>
        </p:nvGraphicFramePr>
        <p:xfrm>
          <a:off x="584759" y="3071230"/>
          <a:ext cx="5074946" cy="10813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74946">
                  <a:extLst>
                    <a:ext uri="{9D8B030D-6E8A-4147-A177-3AD203B41FA5}">
                      <a16:colId xmlns:a16="http://schemas.microsoft.com/office/drawing/2014/main" val="462345588"/>
                    </a:ext>
                  </a:extLst>
                </a:gridCol>
              </a:tblGrid>
              <a:tr h="410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출하 전 공정 프로세스</a:t>
                      </a:r>
                    </a:p>
                  </a:txBody>
                  <a:tcPr anchor="ctr">
                    <a:solidFill>
                      <a:srgbClr val="0058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20220"/>
                  </a:ext>
                </a:extLst>
              </a:tr>
              <a:tr h="33554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출하 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Aging                 OCV </a:t>
                      </a: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                  불량 판정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583598"/>
                  </a:ext>
                </a:extLst>
              </a:tr>
              <a:tr h="33554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불량 판정 받은 배터리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‘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불량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’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혹은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‘.’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기입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65732"/>
                  </a:ext>
                </a:extLst>
              </a:tr>
            </a:tbl>
          </a:graphicData>
        </a:graphic>
      </p:graphicFrame>
      <p:cxnSp>
        <p:nvCxnSpPr>
          <p:cNvPr id="1039" name="직선 화살표 연결선 1038">
            <a:extLst>
              <a:ext uri="{FF2B5EF4-FFF2-40B4-BE49-F238E27FC236}">
                <a16:creationId xmlns:a16="http://schemas.microsoft.com/office/drawing/2014/main" id="{58C94E44-7083-DAB4-0E8A-462F78206F34}"/>
              </a:ext>
            </a:extLst>
          </p:cNvPr>
          <p:cNvCxnSpPr>
            <a:cxnSpLocks/>
          </p:cNvCxnSpPr>
          <p:nvPr/>
        </p:nvCxnSpPr>
        <p:spPr>
          <a:xfrm>
            <a:off x="3696866" y="3650998"/>
            <a:ext cx="54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화살표 연결선 1040">
            <a:extLst>
              <a:ext uri="{FF2B5EF4-FFF2-40B4-BE49-F238E27FC236}">
                <a16:creationId xmlns:a16="http://schemas.microsoft.com/office/drawing/2014/main" id="{506942DF-3C9F-8D9F-9BBB-8C0FA32273FB}"/>
              </a:ext>
            </a:extLst>
          </p:cNvPr>
          <p:cNvCxnSpPr>
            <a:cxnSpLocks/>
          </p:cNvCxnSpPr>
          <p:nvPr/>
        </p:nvCxnSpPr>
        <p:spPr>
          <a:xfrm>
            <a:off x="2019175" y="3654299"/>
            <a:ext cx="54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409F5A9-653E-46D7-0FED-A51F0E217AC9}"/>
              </a:ext>
            </a:extLst>
          </p:cNvPr>
          <p:cNvSpPr txBox="1"/>
          <p:nvPr/>
        </p:nvSpPr>
        <p:spPr>
          <a:xfrm>
            <a:off x="3696866" y="4607792"/>
            <a:ext cx="183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온점으로 잘못 </a:t>
            </a:r>
            <a:b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기입되어 제거</a:t>
            </a:r>
          </a:p>
        </p:txBody>
      </p:sp>
      <p:sp>
        <p:nvSpPr>
          <p:cNvPr id="1044" name="화살표: 아래쪽 1043">
            <a:extLst>
              <a:ext uri="{FF2B5EF4-FFF2-40B4-BE49-F238E27FC236}">
                <a16:creationId xmlns:a16="http://schemas.microsoft.com/office/drawing/2014/main" id="{895E7DE2-4F13-C723-DB6F-73C4C86BA9FB}"/>
              </a:ext>
            </a:extLst>
          </p:cNvPr>
          <p:cNvSpPr/>
          <p:nvPr/>
        </p:nvSpPr>
        <p:spPr>
          <a:xfrm rot="16200000">
            <a:off x="8955091" y="4996352"/>
            <a:ext cx="385414" cy="57282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7477C-2C17-31D8-1832-2478DAFDCA43}"/>
              </a:ext>
            </a:extLst>
          </p:cNvPr>
          <p:cNvSpPr txBox="1"/>
          <p:nvPr/>
        </p:nvSpPr>
        <p:spPr>
          <a:xfrm>
            <a:off x="298748" y="63371"/>
            <a:ext cx="841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분석 결과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데이터 정제</a:t>
            </a:r>
          </a:p>
        </p:txBody>
      </p:sp>
    </p:spTree>
    <p:extLst>
      <p:ext uri="{BB962C8B-B14F-4D97-AF65-F5344CB8AC3E}">
        <p14:creationId xmlns:p14="http://schemas.microsoft.com/office/powerpoint/2010/main" val="193743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24CBF-18A1-BB54-058B-BB20F2850129}"/>
              </a:ext>
            </a:extLst>
          </p:cNvPr>
          <p:cNvSpPr txBox="1"/>
          <p:nvPr/>
        </p:nvSpPr>
        <p:spPr>
          <a:xfrm>
            <a:off x="317094" y="981547"/>
            <a:ext cx="1147485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Formation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단계 중 설비의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22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열 등 가장자리 부근에서 높은 불량률이 나타나는 것을 확인하였다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통계적 검정을 실시한 결과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설비 위치에 따른 불</a:t>
            </a:r>
            <a:r>
              <a:rPr lang="ko-KR" altLang="en-US" sz="2000" b="1" dirty="0">
                <a:solidFill>
                  <a:srgbClr val="0058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량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편차가 유의하였다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3C31E1-EF3E-9114-6BF8-5AA60E381E6D}"/>
              </a:ext>
            </a:extLst>
          </p:cNvPr>
          <p:cNvSpPr txBox="1"/>
          <p:nvPr/>
        </p:nvSpPr>
        <p:spPr>
          <a:xfrm>
            <a:off x="5673085" y="1995622"/>
            <a:ext cx="5730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가설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1 :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설비의 열에 따라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불량 발생 빈도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차이가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076CAD-9029-6DE8-AD92-EEB2813CFF8C}"/>
              </a:ext>
            </a:extLst>
          </p:cNvPr>
          <p:cNvSpPr txBox="1"/>
          <p:nvPr/>
        </p:nvSpPr>
        <p:spPr>
          <a:xfrm>
            <a:off x="5673085" y="2969798"/>
            <a:ext cx="6517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가설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2 :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설비의 열에 따라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89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불량률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차이가 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827199-9639-E39B-0F43-430082283E51}"/>
              </a:ext>
            </a:extLst>
          </p:cNvPr>
          <p:cNvSpPr txBox="1"/>
          <p:nvPr/>
        </p:nvSpPr>
        <p:spPr>
          <a:xfrm>
            <a:off x="6372045" y="2298332"/>
            <a:ext cx="6247868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Chi-squared</a:t>
            </a:r>
            <a:r>
              <a:rPr kumimoji="0" lang="ko-KR" alt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검정 결과</a:t>
            </a:r>
            <a:r>
              <a:rPr kumimoji="0" lang="en-US" altLang="ko-KR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en-US" altLang="ko-KR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p-value &lt; 0.001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따라서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설비의 열에 따른 불량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발생 빈도 차이는 </a:t>
            </a:r>
            <a:r>
              <a:rPr kumimoji="0" lang="ko-KR" alt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유의미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CB6BEC-2D97-5752-162A-34A234D0372E}"/>
              </a:ext>
            </a:extLst>
          </p:cNvPr>
          <p:cNvSpPr txBox="1"/>
          <p:nvPr/>
        </p:nvSpPr>
        <p:spPr>
          <a:xfrm>
            <a:off x="6372045" y="3285024"/>
            <a:ext cx="5918581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ANOVA </a:t>
            </a:r>
            <a:r>
              <a:rPr kumimoji="0" lang="ko-KR" alt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검정 결과</a:t>
            </a:r>
            <a:r>
              <a:rPr kumimoji="0" lang="en-US" altLang="ko-KR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en-US" altLang="ko-KR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p-value &lt; 0.001</a:t>
            </a:r>
            <a:endParaRPr kumimoji="0" lang="en-US" altLang="ko-KR" sz="16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따라서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설비의 열에 따른 불량률 차이는 </a:t>
            </a:r>
            <a:r>
              <a:rPr kumimoji="0" lang="ko-KR" alt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유의미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0ACDEE-59AE-54E1-3641-F2D0A638936B}"/>
              </a:ext>
            </a:extLst>
          </p:cNvPr>
          <p:cNvGrpSpPr/>
          <p:nvPr/>
        </p:nvGrpSpPr>
        <p:grpSpPr>
          <a:xfrm>
            <a:off x="884131" y="1995622"/>
            <a:ext cx="4253678" cy="4349987"/>
            <a:chOff x="182819" y="2227294"/>
            <a:chExt cx="4253678" cy="408143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40CB073-DF4D-751C-2402-43E66BA88A3E}"/>
                </a:ext>
              </a:extLst>
            </p:cNvPr>
            <p:cNvGrpSpPr/>
            <p:nvPr/>
          </p:nvGrpSpPr>
          <p:grpSpPr>
            <a:xfrm>
              <a:off x="182819" y="2227294"/>
              <a:ext cx="4253678" cy="4081431"/>
              <a:chOff x="160617" y="2130580"/>
              <a:chExt cx="4754283" cy="4250123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BDA367B2-9B6F-D2B7-954B-34466BD5E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475" y="2181225"/>
                <a:ext cx="4543425" cy="4199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C021BF07-3FD0-9C8A-495D-7F6A1696A8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143" y="6039059"/>
                <a:ext cx="3818373" cy="1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ECC23A-AD5D-1D06-20F8-DAE084AE2B79}"/>
                  </a:ext>
                </a:extLst>
              </p:cNvPr>
              <p:cNvSpPr txBox="1"/>
              <p:nvPr/>
            </p:nvSpPr>
            <p:spPr>
              <a:xfrm>
                <a:off x="4451420" y="5869466"/>
                <a:ext cx="3516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열</a:t>
                </a: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5E607469-8D74-EDB8-E3EA-01DA38D426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143" y="2230583"/>
                <a:ext cx="0" cy="382354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AAB985-D16B-1C39-4E8E-BF4006DC9619}"/>
                  </a:ext>
                </a:extLst>
              </p:cNvPr>
              <p:cNvSpPr txBox="1"/>
              <p:nvPr/>
            </p:nvSpPr>
            <p:spPr>
              <a:xfrm>
                <a:off x="160617" y="2130580"/>
                <a:ext cx="3516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단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A86B93D-F15A-0F50-C70D-F3F21FF16581}"/>
                </a:ext>
              </a:extLst>
            </p:cNvPr>
            <p:cNvSpPr/>
            <p:nvPr/>
          </p:nvSpPr>
          <p:spPr>
            <a:xfrm>
              <a:off x="2939079" y="4109285"/>
              <a:ext cx="1131680" cy="2199440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C4E99E-643F-495B-24DC-F5263244B160}"/>
              </a:ext>
            </a:extLst>
          </p:cNvPr>
          <p:cNvSpPr txBox="1"/>
          <p:nvPr/>
        </p:nvSpPr>
        <p:spPr>
          <a:xfrm>
            <a:off x="298748" y="63371"/>
            <a:ext cx="841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분석 결과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설비 유의차 확인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C152F12-3DD5-E2F4-ED21-377AEAA51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5" y="4124196"/>
            <a:ext cx="1293181" cy="192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15B8A80-086C-76ED-73D9-BA945350C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322" y="6022401"/>
            <a:ext cx="1189768" cy="30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29167D-2F7F-CC02-0146-E848DC604D13}"/>
              </a:ext>
            </a:extLst>
          </p:cNvPr>
          <p:cNvSpPr txBox="1"/>
          <p:nvPr/>
        </p:nvSpPr>
        <p:spPr>
          <a:xfrm>
            <a:off x="5673085" y="5987121"/>
            <a:ext cx="563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[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참고논문</a:t>
            </a:r>
            <a:r>
              <a:rPr lang="en-US" altLang="ko-KR" sz="800" dirty="0">
                <a:solidFill>
                  <a:srgbClr val="333333"/>
                </a:solidFill>
                <a:latin typeface="+mn-ea"/>
              </a:rPr>
              <a:t>]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장경민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and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+mn-ea"/>
              </a:rPr>
              <a:t>김광선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. (2017). 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급격한 온도 변화에 따른 리튬 이온 배터리의 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  <a:p>
            <a:pPr algn="r"/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전해질 내 염 농도 분포 특성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+mn-ea"/>
              </a:rPr>
              <a:t>반도체디스플레이기술학회지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, 16(1), 11-15.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id="{E70EC659-7830-6A9F-73BF-ED197AE73885}"/>
              </a:ext>
            </a:extLst>
          </p:cNvPr>
          <p:cNvSpPr/>
          <p:nvPr/>
        </p:nvSpPr>
        <p:spPr>
          <a:xfrm>
            <a:off x="7569797" y="5430926"/>
            <a:ext cx="3628164" cy="55399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 변화가 불량에 영향을 준다는 사실은 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 논문의 연구 결과로도 확인된다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D61A614C-A4E2-0472-58CD-AA1A3F73F24D}"/>
              </a:ext>
            </a:extLst>
          </p:cNvPr>
          <p:cNvSpPr/>
          <p:nvPr/>
        </p:nvSpPr>
        <p:spPr>
          <a:xfrm>
            <a:off x="7587036" y="4430059"/>
            <a:ext cx="3627840" cy="5544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구조물 하단에 배기구가 위치하여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대류에 방해를 받아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 변화에 민감한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불량의 원인이 된다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AE9A67-39D6-FA7A-37CD-011FF4E0349B}"/>
              </a:ext>
            </a:extLst>
          </p:cNvPr>
          <p:cNvSpPr txBox="1"/>
          <p:nvPr/>
        </p:nvSpPr>
        <p:spPr>
          <a:xfrm>
            <a:off x="5644356" y="4969717"/>
            <a:ext cx="569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[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참고논문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]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+mn-ea"/>
              </a:rPr>
              <a:t>강율호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이준현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and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이진경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. (2020).  ESS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용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Rack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내부의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+mn-ea"/>
              </a:rPr>
              <a:t>공기유동에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 따른 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  <a:p>
            <a:pPr algn="r"/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배터리 열관리에 관한 해석적 연구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동력시스템공학회지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, 24(2), 37-44.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725CEA-5936-820E-FFA9-0DDD96C8BDCE}"/>
              </a:ext>
            </a:extLst>
          </p:cNvPr>
          <p:cNvCxnSpPr>
            <a:cxnSpLocks/>
          </p:cNvCxnSpPr>
          <p:nvPr/>
        </p:nvCxnSpPr>
        <p:spPr>
          <a:xfrm>
            <a:off x="5644356" y="4028408"/>
            <a:ext cx="5759101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5978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3801</Words>
  <Application>Microsoft Office PowerPoint</Application>
  <PresentationFormat>와이드스크린</PresentationFormat>
  <Paragraphs>1059</Paragraphs>
  <Slides>30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45" baseType="lpstr">
      <vt:lpstr>a타이틀고딕4</vt:lpstr>
      <vt:lpstr>-apple-system</vt:lpstr>
      <vt:lpstr>HY견고딕</vt:lpstr>
      <vt:lpstr>Arial</vt:lpstr>
      <vt:lpstr>맑은 고딕</vt:lpstr>
      <vt:lpstr>나눔고딕 ExtraBold</vt:lpstr>
      <vt:lpstr>a타이틀고딕2</vt:lpstr>
      <vt:lpstr>NanumBarunGothic</vt:lpstr>
      <vt:lpstr>Bell MT</vt:lpstr>
      <vt:lpstr>Wingdings</vt:lpstr>
      <vt:lpstr>나눔바른고딕</vt:lpstr>
      <vt:lpstr>a타이틀고딕5</vt:lpstr>
      <vt:lpstr>나눔고딕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이차전지</dc:title>
  <dc:creator>고 다영</dc:creator>
  <cp:lastModifiedBy>고 다영</cp:lastModifiedBy>
  <cp:revision>117</cp:revision>
  <dcterms:created xsi:type="dcterms:W3CDTF">2022-11-15T08:39:42Z</dcterms:created>
  <dcterms:modified xsi:type="dcterms:W3CDTF">2022-11-18T02:21:26Z</dcterms:modified>
</cp:coreProperties>
</file>